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44"/>
  </p:notesMasterIdLst>
  <p:sldIdLst>
    <p:sldId id="299" r:id="rId3"/>
    <p:sldId id="264" r:id="rId4"/>
    <p:sldId id="265" r:id="rId5"/>
    <p:sldId id="266" r:id="rId6"/>
    <p:sldId id="267" r:id="rId7"/>
    <p:sldId id="268" r:id="rId8"/>
    <p:sldId id="269" r:id="rId9"/>
    <p:sldId id="270" r:id="rId10"/>
    <p:sldId id="271" r:id="rId11"/>
    <p:sldId id="272" r:id="rId12"/>
    <p:sldId id="273" r:id="rId13"/>
    <p:sldId id="274" r:id="rId14"/>
    <p:sldId id="275" r:id="rId15"/>
    <p:sldId id="257" r:id="rId16"/>
    <p:sldId id="258" r:id="rId17"/>
    <p:sldId id="259" r:id="rId18"/>
    <p:sldId id="260" r:id="rId19"/>
    <p:sldId id="261" r:id="rId20"/>
    <p:sldId id="262" r:id="rId21"/>
    <p:sldId id="263" r:id="rId22"/>
    <p:sldId id="276" r:id="rId23"/>
    <p:sldId id="277" r:id="rId24"/>
    <p:sldId id="278" r:id="rId25"/>
    <p:sldId id="279" r:id="rId26"/>
    <p:sldId id="281" r:id="rId27"/>
    <p:sldId id="280"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5" r:id="rId41"/>
    <p:sldId id="294" r:id="rId42"/>
    <p:sldId id="296"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EE96A8-BBF4-4395-967C-E25502B3708B}" type="datetimeFigureOut">
              <a:rPr lang="tr-TR" smtClean="0"/>
              <a:t>15.04.2016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3E5A38-1B19-42F5-BCB2-7EA9D4B84958}" type="slidenum">
              <a:rPr lang="tr-TR" smtClean="0"/>
              <a:t>‹#›</a:t>
            </a:fld>
            <a:endParaRPr lang="tr-TR"/>
          </a:p>
        </p:txBody>
      </p:sp>
    </p:spTree>
    <p:extLst>
      <p:ext uri="{BB962C8B-B14F-4D97-AF65-F5344CB8AC3E}">
        <p14:creationId xmlns:p14="http://schemas.microsoft.com/office/powerpoint/2010/main" val="159053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5325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fld id="{AD853278-FE86-463A-9A26-41627ABF6A54}" type="slidenum">
              <a:rPr lang="tr-TR" altLang="tr-TR">
                <a:solidFill>
                  <a:srgbClr val="000000"/>
                </a:solidFill>
              </a:rPr>
              <a:pPr/>
              <a:t>1</a:t>
            </a:fld>
            <a:endParaRPr lang="tr-TR" altLang="tr-TR">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05AB9F7-17CC-4E3D-B531-25873893D832}" type="datetimeFigureOut">
              <a:rPr lang="tr-TR" smtClean="0"/>
              <a:t>15.04.2016</a:t>
            </a:fld>
            <a:endParaRPr lang="tr-TR"/>
          </a:p>
        </p:txBody>
      </p:sp>
      <p:sp>
        <p:nvSpPr>
          <p:cNvPr id="5" name="Footer Placeholder 4"/>
          <p:cNvSpPr>
            <a:spLocks noGrp="1"/>
          </p:cNvSpPr>
          <p:nvPr>
            <p:ph type="ftr" sz="quarter" idx="11"/>
          </p:nvPr>
        </p:nvSpPr>
        <p:spPr/>
        <p:txBody>
          <a:bodyPr/>
          <a:lstStyle/>
          <a:p>
            <a:endParaRPr lang="tr-T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039B98BB-A043-4C9D-9C7E-6E298924D27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05AB9F7-17CC-4E3D-B531-25873893D832}" type="datetimeFigureOut">
              <a:rPr lang="tr-TR" smtClean="0"/>
              <a:t>15.04.2016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9B98BB-A043-4C9D-9C7E-6E298924D27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05AB9F7-17CC-4E3D-B531-25873893D832}" type="datetimeFigureOut">
              <a:rPr lang="tr-TR" smtClean="0"/>
              <a:t>15.04.2016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9B98BB-A043-4C9D-9C7E-6E298924D27B}"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6"/>
          <p:cNvSpPr>
            <a:spLocks noGrp="1"/>
          </p:cNvSpPr>
          <p:nvPr>
            <p:ph type="dt" sz="half" idx="10"/>
          </p:nvPr>
        </p:nvSpPr>
        <p:spPr/>
        <p:txBody>
          <a:bodyPr/>
          <a:lstStyle>
            <a:lvl1pPr>
              <a:defRPr/>
            </a:lvl1pPr>
          </a:lstStyle>
          <a:p>
            <a:pPr>
              <a:defRPr/>
            </a:pPr>
            <a:fld id="{468B21FB-7C59-4451-A46A-2412986CBA13}" type="datetimeFigureOut">
              <a:rPr lang="tr-TR">
                <a:solidFill>
                  <a:prstClr val="black">
                    <a:lumMod val="65000"/>
                    <a:lumOff val="35000"/>
                  </a:prstClr>
                </a:solidFill>
              </a:rPr>
              <a:pPr>
                <a:defRPr/>
              </a:pPr>
              <a:t>15.04.2016</a:t>
            </a:fld>
            <a:endParaRPr lang="tr-TR">
              <a:solidFill>
                <a:prstClr val="black">
                  <a:lumMod val="65000"/>
                  <a:lumOff val="35000"/>
                </a:prstClr>
              </a:solidFill>
            </a:endParaRPr>
          </a:p>
        </p:txBody>
      </p:sp>
      <p:sp>
        <p:nvSpPr>
          <p:cNvPr id="5" name="Slide Number Placeholder 7"/>
          <p:cNvSpPr>
            <a:spLocks noGrp="1"/>
          </p:cNvSpPr>
          <p:nvPr>
            <p:ph type="sldNum" sz="quarter" idx="11"/>
          </p:nvPr>
        </p:nvSpPr>
        <p:spPr/>
        <p:txBody>
          <a:bodyPr/>
          <a:lstStyle>
            <a:lvl1pPr>
              <a:defRPr/>
            </a:lvl1pPr>
          </a:lstStyle>
          <a:p>
            <a:pPr>
              <a:defRPr/>
            </a:pPr>
            <a:fld id="{B95F905F-059A-4EDD-88BF-BA44020A4990}" type="slidenum">
              <a:rPr lang="tr-TR">
                <a:solidFill>
                  <a:prstClr val="black">
                    <a:lumMod val="65000"/>
                    <a:lumOff val="35000"/>
                  </a:prstClr>
                </a:solidFill>
              </a:rPr>
              <a:pPr>
                <a:defRPr/>
              </a:pPr>
              <a:t>‹#›</a:t>
            </a:fld>
            <a:endParaRPr lang="tr-TR">
              <a:solidFill>
                <a:prstClr val="black">
                  <a:lumMod val="65000"/>
                  <a:lumOff val="35000"/>
                </a:prstClr>
              </a:solidFill>
            </a:endParaRPr>
          </a:p>
        </p:txBody>
      </p:sp>
      <p:sp>
        <p:nvSpPr>
          <p:cNvPr id="6" name="Footer Placeholder 8"/>
          <p:cNvSpPr>
            <a:spLocks noGrp="1"/>
          </p:cNvSpPr>
          <p:nvPr>
            <p:ph type="ftr" sz="quarter" idx="12"/>
          </p:nvPr>
        </p:nvSpPr>
        <p:spPr/>
        <p:txBody>
          <a:bodyPr/>
          <a:lstStyle>
            <a:lvl1pPr>
              <a:defRPr/>
            </a:lvl1pPr>
          </a:lstStyle>
          <a:p>
            <a:pPr>
              <a:defRPr/>
            </a:pPr>
            <a:endParaRPr lang="tr-TR">
              <a:solidFill>
                <a:prstClr val="black">
                  <a:lumMod val="65000"/>
                  <a:lumOff val="35000"/>
                </a:prstClr>
              </a:solidFill>
            </a:endParaRPr>
          </a:p>
        </p:txBody>
      </p:sp>
    </p:spTree>
    <p:extLst>
      <p:ext uri="{BB962C8B-B14F-4D97-AF65-F5344CB8AC3E}">
        <p14:creationId xmlns:p14="http://schemas.microsoft.com/office/powerpoint/2010/main" val="3704213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lvl1pPr>
              <a:defRPr/>
            </a:lvl1pPr>
          </a:lstStyle>
          <a:p>
            <a:pPr>
              <a:defRPr/>
            </a:pPr>
            <a:fld id="{76ADD5B1-DFB1-4A79-A791-488445A52EF3}" type="datetimeFigureOut">
              <a:rPr lang="tr-TR">
                <a:solidFill>
                  <a:prstClr val="black">
                    <a:lumMod val="65000"/>
                    <a:lumOff val="35000"/>
                  </a:prstClr>
                </a:solidFill>
              </a:rPr>
              <a:pPr>
                <a:defRPr/>
              </a:pPr>
              <a:t>15.04.2016</a:t>
            </a:fld>
            <a:endParaRPr lang="tr-TR">
              <a:solidFill>
                <a:prstClr val="black">
                  <a:lumMod val="65000"/>
                  <a:lumOff val="3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BA1703F-59C2-48D5-B7AD-742FA755ADCB}" type="slidenum">
              <a:rPr lang="tr-TR">
                <a:solidFill>
                  <a:prstClr val="black">
                    <a:lumMod val="65000"/>
                    <a:lumOff val="35000"/>
                  </a:prstClr>
                </a:solidFill>
              </a:rPr>
              <a:pPr>
                <a:defRPr/>
              </a:pPr>
              <a:t>‹#›</a:t>
            </a:fld>
            <a:endParaRPr lang="tr-TR">
              <a:solidFill>
                <a:prstClr val="black">
                  <a:lumMod val="65000"/>
                  <a:lumOff val="35000"/>
                </a:prstClr>
              </a:solidFill>
            </a:endParaRPr>
          </a:p>
        </p:txBody>
      </p:sp>
    </p:spTree>
    <p:extLst>
      <p:ext uri="{BB962C8B-B14F-4D97-AF65-F5344CB8AC3E}">
        <p14:creationId xmlns:p14="http://schemas.microsoft.com/office/powerpoint/2010/main" val="36543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0" fontAlgn="base" hangingPunct="0">
              <a:spcBef>
                <a:spcPct val="0"/>
              </a:spcBef>
              <a:spcAft>
                <a:spcPct val="0"/>
              </a:spcAft>
              <a:defRPr/>
            </a:pPr>
            <a:endParaRPr lang="en-US">
              <a:solidFill>
                <a:prstClr val="white"/>
              </a:solidFill>
            </a:endParaRPr>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0" fontAlgn="base" hangingPunct="0">
              <a:spcBef>
                <a:spcPct val="0"/>
              </a:spcBef>
              <a:spcAft>
                <a:spcPct val="0"/>
              </a:spcAft>
              <a:defRPr/>
            </a:pPr>
            <a:endParaRPr lang="en-US">
              <a:solidFill>
                <a:prstClr val="white"/>
              </a:solidFill>
            </a:endParaRPr>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0" fontAlgn="base" hangingPunct="0">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7" name="Date Placeholder 3"/>
          <p:cNvSpPr>
            <a:spLocks noGrp="1"/>
          </p:cNvSpPr>
          <p:nvPr>
            <p:ph type="dt" sz="half" idx="10"/>
          </p:nvPr>
        </p:nvSpPr>
        <p:spPr/>
        <p:txBody>
          <a:bodyPr/>
          <a:lstStyle>
            <a:lvl1pPr>
              <a:defRPr/>
            </a:lvl1pPr>
          </a:lstStyle>
          <a:p>
            <a:pPr>
              <a:defRPr/>
            </a:pPr>
            <a:fld id="{25C6FFFA-15A8-4608-833F-92ED62C887C5}" type="datetimeFigureOut">
              <a:rPr lang="tr-TR">
                <a:solidFill>
                  <a:prstClr val="black">
                    <a:lumMod val="65000"/>
                    <a:lumOff val="35000"/>
                  </a:prstClr>
                </a:solidFill>
              </a:rPr>
              <a:pPr>
                <a:defRPr/>
              </a:pPr>
              <a:t>15.04.2016</a:t>
            </a:fld>
            <a:endParaRPr lang="tr-TR">
              <a:solidFill>
                <a:prstClr val="black">
                  <a:lumMod val="65000"/>
                  <a:lumOff val="3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tr-TR">
              <a:solidFill>
                <a:prstClr val="black">
                  <a:lumMod val="65000"/>
                  <a:lumOff val="3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90CD9F3-D5A8-408F-A461-D7B431403CBD}" type="slidenum">
              <a:rPr lang="tr-TR">
                <a:solidFill>
                  <a:prstClr val="black">
                    <a:lumMod val="65000"/>
                    <a:lumOff val="35000"/>
                  </a:prstClr>
                </a:solidFill>
              </a:rPr>
              <a:pPr>
                <a:defRPr/>
              </a:pPr>
              <a:t>‹#›</a:t>
            </a:fld>
            <a:endParaRPr lang="tr-TR">
              <a:solidFill>
                <a:prstClr val="black">
                  <a:lumMod val="65000"/>
                  <a:lumOff val="35000"/>
                </a:prstClr>
              </a:solidFill>
            </a:endParaRPr>
          </a:p>
        </p:txBody>
      </p:sp>
    </p:spTree>
    <p:extLst>
      <p:ext uri="{BB962C8B-B14F-4D97-AF65-F5344CB8AC3E}">
        <p14:creationId xmlns:p14="http://schemas.microsoft.com/office/powerpoint/2010/main" val="19962204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4"/>
          </p:nvPr>
        </p:nvSpPr>
        <p:spPr/>
        <p:txBody>
          <a:bodyPr/>
          <a:lstStyle>
            <a:lvl1pPr>
              <a:defRPr/>
            </a:lvl1pPr>
          </a:lstStyle>
          <a:p>
            <a:pPr>
              <a:defRPr/>
            </a:pPr>
            <a:fld id="{E192F259-844C-46E5-B736-3A78834937B3}" type="datetimeFigureOut">
              <a:rPr lang="tr-TR">
                <a:solidFill>
                  <a:prstClr val="black">
                    <a:lumMod val="65000"/>
                    <a:lumOff val="35000"/>
                  </a:prstClr>
                </a:solidFill>
              </a:rPr>
              <a:pPr>
                <a:defRPr/>
              </a:pPr>
              <a:t>15.04.2016</a:t>
            </a:fld>
            <a:endParaRPr lang="tr-TR">
              <a:solidFill>
                <a:prstClr val="black">
                  <a:lumMod val="65000"/>
                  <a:lumOff val="35000"/>
                </a:prstClr>
              </a:solidFill>
            </a:endParaRPr>
          </a:p>
        </p:txBody>
      </p:sp>
      <p:sp>
        <p:nvSpPr>
          <p:cNvPr id="6" name="Footer Placeholder 5"/>
          <p:cNvSpPr>
            <a:spLocks noGrp="1"/>
          </p:cNvSpPr>
          <p:nvPr>
            <p:ph type="ftr" sz="quarter" idx="15"/>
          </p:nvPr>
        </p:nvSpPr>
        <p:spPr/>
        <p:txBody>
          <a:bodyPr/>
          <a:lstStyle>
            <a:lvl1pPr>
              <a:defRPr/>
            </a:lvl1pPr>
          </a:lstStyle>
          <a:p>
            <a:pPr>
              <a:defRPr/>
            </a:pPr>
            <a:endParaRPr lang="tr-TR">
              <a:solidFill>
                <a:prstClr val="black">
                  <a:lumMod val="65000"/>
                  <a:lumOff val="35000"/>
                </a:prstClr>
              </a:solidFill>
            </a:endParaRPr>
          </a:p>
        </p:txBody>
      </p:sp>
      <p:sp>
        <p:nvSpPr>
          <p:cNvPr id="7" name="Slide Number Placeholder 6"/>
          <p:cNvSpPr>
            <a:spLocks noGrp="1"/>
          </p:cNvSpPr>
          <p:nvPr>
            <p:ph type="sldNum" sz="quarter" idx="16"/>
          </p:nvPr>
        </p:nvSpPr>
        <p:spPr/>
        <p:txBody>
          <a:bodyPr/>
          <a:lstStyle>
            <a:lvl1pPr>
              <a:defRPr/>
            </a:lvl1pPr>
          </a:lstStyle>
          <a:p>
            <a:pPr>
              <a:defRPr/>
            </a:pPr>
            <a:fld id="{A42E7133-0419-426F-97D9-10E12E0D35B5}" type="slidenum">
              <a:rPr lang="tr-TR">
                <a:solidFill>
                  <a:prstClr val="black">
                    <a:lumMod val="65000"/>
                    <a:lumOff val="35000"/>
                  </a:prstClr>
                </a:solidFill>
              </a:rPr>
              <a:pPr>
                <a:defRPr/>
              </a:pPr>
              <a:t>‹#›</a:t>
            </a:fld>
            <a:endParaRPr lang="tr-TR">
              <a:solidFill>
                <a:prstClr val="black">
                  <a:lumMod val="65000"/>
                  <a:lumOff val="35000"/>
                </a:prstClr>
              </a:solidFill>
            </a:endParaRPr>
          </a:p>
        </p:txBody>
      </p:sp>
    </p:spTree>
    <p:extLst>
      <p:ext uri="{BB962C8B-B14F-4D97-AF65-F5344CB8AC3E}">
        <p14:creationId xmlns:p14="http://schemas.microsoft.com/office/powerpoint/2010/main" val="10736161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1" name="Content Placeholder 10"/>
          <p:cNvSpPr>
            <a:spLocks noGrp="1"/>
          </p:cNvSpPr>
          <p:nvPr>
            <p:ph sz="quarter" idx="13"/>
          </p:nvPr>
        </p:nvSpPr>
        <p:spPr>
          <a:xfrm>
            <a:off x="457200" y="2212848"/>
            <a:ext cx="4041648" cy="391363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5"/>
          </p:nvPr>
        </p:nvSpPr>
        <p:spPr/>
        <p:txBody>
          <a:bodyPr/>
          <a:lstStyle>
            <a:lvl1pPr>
              <a:defRPr/>
            </a:lvl1pPr>
          </a:lstStyle>
          <a:p>
            <a:pPr>
              <a:defRPr/>
            </a:pPr>
            <a:fld id="{94F10F4E-C954-478E-8652-9CAB2760E811}" type="datetimeFigureOut">
              <a:rPr lang="tr-TR">
                <a:solidFill>
                  <a:prstClr val="black">
                    <a:lumMod val="65000"/>
                    <a:lumOff val="35000"/>
                  </a:prstClr>
                </a:solidFill>
              </a:rPr>
              <a:pPr>
                <a:defRPr/>
              </a:pPr>
              <a:t>15.04.2016</a:t>
            </a:fld>
            <a:endParaRPr lang="tr-TR">
              <a:solidFill>
                <a:prstClr val="black">
                  <a:lumMod val="65000"/>
                  <a:lumOff val="35000"/>
                </a:prstClr>
              </a:solidFill>
            </a:endParaRPr>
          </a:p>
        </p:txBody>
      </p:sp>
      <p:sp>
        <p:nvSpPr>
          <p:cNvPr id="8" name="Footer Placeholder 7"/>
          <p:cNvSpPr>
            <a:spLocks noGrp="1"/>
          </p:cNvSpPr>
          <p:nvPr>
            <p:ph type="ftr" sz="quarter" idx="16"/>
          </p:nvPr>
        </p:nvSpPr>
        <p:spPr/>
        <p:txBody>
          <a:bodyPr/>
          <a:lstStyle>
            <a:lvl1pPr>
              <a:defRPr/>
            </a:lvl1pPr>
          </a:lstStyle>
          <a:p>
            <a:pPr>
              <a:defRPr/>
            </a:pPr>
            <a:endParaRPr lang="tr-TR">
              <a:solidFill>
                <a:prstClr val="black">
                  <a:lumMod val="65000"/>
                  <a:lumOff val="35000"/>
                </a:prstClr>
              </a:solidFill>
            </a:endParaRPr>
          </a:p>
        </p:txBody>
      </p:sp>
      <p:sp>
        <p:nvSpPr>
          <p:cNvPr id="9" name="Slide Number Placeholder 8"/>
          <p:cNvSpPr>
            <a:spLocks noGrp="1"/>
          </p:cNvSpPr>
          <p:nvPr>
            <p:ph type="sldNum" sz="quarter" idx="17"/>
          </p:nvPr>
        </p:nvSpPr>
        <p:spPr/>
        <p:txBody>
          <a:bodyPr/>
          <a:lstStyle>
            <a:lvl1pPr>
              <a:defRPr/>
            </a:lvl1pPr>
          </a:lstStyle>
          <a:p>
            <a:pPr>
              <a:defRPr/>
            </a:pPr>
            <a:fld id="{C9C30148-F127-4949-A095-AF76BFF6B629}" type="slidenum">
              <a:rPr lang="tr-TR">
                <a:solidFill>
                  <a:prstClr val="black">
                    <a:lumMod val="65000"/>
                    <a:lumOff val="35000"/>
                  </a:prstClr>
                </a:solidFill>
              </a:rPr>
              <a:pPr>
                <a:defRPr/>
              </a:pPr>
              <a:t>‹#›</a:t>
            </a:fld>
            <a:endParaRPr lang="tr-TR">
              <a:solidFill>
                <a:prstClr val="black">
                  <a:lumMod val="65000"/>
                  <a:lumOff val="35000"/>
                </a:prstClr>
              </a:solidFill>
            </a:endParaRPr>
          </a:p>
        </p:txBody>
      </p:sp>
    </p:spTree>
    <p:extLst>
      <p:ext uri="{BB962C8B-B14F-4D97-AF65-F5344CB8AC3E}">
        <p14:creationId xmlns:p14="http://schemas.microsoft.com/office/powerpoint/2010/main" val="60482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lvl1pPr>
              <a:defRPr/>
            </a:lvl1pPr>
          </a:lstStyle>
          <a:p>
            <a:pPr>
              <a:defRPr/>
            </a:pPr>
            <a:fld id="{2CD8A8E9-CF4D-4E51-829B-3F22B116F125}" type="datetimeFigureOut">
              <a:rPr lang="tr-TR">
                <a:solidFill>
                  <a:prstClr val="black">
                    <a:lumMod val="65000"/>
                    <a:lumOff val="35000"/>
                  </a:prstClr>
                </a:solidFill>
              </a:rPr>
              <a:pPr>
                <a:defRPr/>
              </a:pPr>
              <a:t>15.04.2016</a:t>
            </a:fld>
            <a:endParaRPr lang="tr-TR">
              <a:solidFill>
                <a:prstClr val="black">
                  <a:lumMod val="65000"/>
                  <a:lumOff val="35000"/>
                </a:prstClr>
              </a:solidFill>
            </a:endParaRPr>
          </a:p>
        </p:txBody>
      </p:sp>
      <p:sp>
        <p:nvSpPr>
          <p:cNvPr id="4" name="Footer Placeholder 3"/>
          <p:cNvSpPr>
            <a:spLocks noGrp="1"/>
          </p:cNvSpPr>
          <p:nvPr>
            <p:ph type="ftr" sz="quarter" idx="11"/>
          </p:nvPr>
        </p:nvSpPr>
        <p:spPr/>
        <p:txBody>
          <a:bodyPr/>
          <a:lstStyle>
            <a:lvl1pPr>
              <a:defRPr/>
            </a:lvl1pPr>
          </a:lstStyle>
          <a:p>
            <a:pPr>
              <a:defRPr/>
            </a:pPr>
            <a:endParaRPr lang="tr-TR">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lvl1pPr>
              <a:defRPr/>
            </a:lvl1pPr>
          </a:lstStyle>
          <a:p>
            <a:pPr>
              <a:defRPr/>
            </a:pPr>
            <a:fld id="{B519B130-B696-40B0-A3EA-3AED4B79BDFC}" type="slidenum">
              <a:rPr lang="tr-TR">
                <a:solidFill>
                  <a:prstClr val="black">
                    <a:lumMod val="65000"/>
                    <a:lumOff val="35000"/>
                  </a:prstClr>
                </a:solidFill>
              </a:rPr>
              <a:pPr>
                <a:defRPr/>
              </a:pPr>
              <a:t>‹#›</a:t>
            </a:fld>
            <a:endParaRPr lang="tr-TR">
              <a:solidFill>
                <a:prstClr val="black">
                  <a:lumMod val="65000"/>
                  <a:lumOff val="35000"/>
                </a:prstClr>
              </a:solidFill>
            </a:endParaRPr>
          </a:p>
        </p:txBody>
      </p:sp>
    </p:spTree>
    <p:extLst>
      <p:ext uri="{BB962C8B-B14F-4D97-AF65-F5344CB8AC3E}">
        <p14:creationId xmlns:p14="http://schemas.microsoft.com/office/powerpoint/2010/main" val="26854873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FCEFF25-0585-49D5-8184-C4B96EBA1D2B}" type="datetimeFigureOut">
              <a:rPr lang="tr-TR">
                <a:solidFill>
                  <a:prstClr val="black">
                    <a:lumMod val="65000"/>
                    <a:lumOff val="35000"/>
                  </a:prstClr>
                </a:solidFill>
              </a:rPr>
              <a:pPr>
                <a:defRPr/>
              </a:pPr>
              <a:t>15.04.2016</a:t>
            </a:fld>
            <a:endParaRPr lang="tr-TR">
              <a:solidFill>
                <a:prstClr val="black">
                  <a:lumMod val="65000"/>
                  <a:lumOff val="35000"/>
                </a:prstClr>
              </a:solidFill>
            </a:endParaRPr>
          </a:p>
        </p:txBody>
      </p:sp>
      <p:sp>
        <p:nvSpPr>
          <p:cNvPr id="3" name="Footer Placeholder 2"/>
          <p:cNvSpPr>
            <a:spLocks noGrp="1"/>
          </p:cNvSpPr>
          <p:nvPr>
            <p:ph type="ftr" sz="quarter" idx="11"/>
          </p:nvPr>
        </p:nvSpPr>
        <p:spPr/>
        <p:txBody>
          <a:bodyPr/>
          <a:lstStyle>
            <a:lvl1pPr>
              <a:defRPr/>
            </a:lvl1pPr>
          </a:lstStyle>
          <a:p>
            <a:pPr>
              <a:defRPr/>
            </a:pPr>
            <a:endParaRPr lang="tr-TR">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lvl1pPr>
              <a:defRPr/>
            </a:lvl1pPr>
          </a:lstStyle>
          <a:p>
            <a:pPr>
              <a:defRPr/>
            </a:pPr>
            <a:fld id="{88FAE020-C5C2-4E31-A001-72551256B8A5}" type="slidenum">
              <a:rPr lang="tr-TR">
                <a:solidFill>
                  <a:prstClr val="black">
                    <a:lumMod val="65000"/>
                    <a:lumOff val="35000"/>
                  </a:prstClr>
                </a:solidFill>
              </a:rPr>
              <a:pPr>
                <a:defRPr/>
              </a:pPr>
              <a:t>‹#›</a:t>
            </a:fld>
            <a:endParaRPr lang="tr-TR">
              <a:solidFill>
                <a:prstClr val="black">
                  <a:lumMod val="65000"/>
                  <a:lumOff val="35000"/>
                </a:prstClr>
              </a:solidFill>
            </a:endParaRPr>
          </a:p>
        </p:txBody>
      </p:sp>
    </p:spTree>
    <p:extLst>
      <p:ext uri="{BB962C8B-B14F-4D97-AF65-F5344CB8AC3E}">
        <p14:creationId xmlns:p14="http://schemas.microsoft.com/office/powerpoint/2010/main" val="33103282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a:defRPr/>
            </a:lvl1pPr>
          </a:lstStyle>
          <a:p>
            <a:pPr>
              <a:defRPr/>
            </a:pPr>
            <a:fld id="{C3FEAF60-BD1D-4E43-B55F-30E85A90CDD4}" type="datetimeFigureOut">
              <a:rPr lang="tr-TR">
                <a:solidFill>
                  <a:prstClr val="black">
                    <a:lumMod val="65000"/>
                    <a:lumOff val="35000"/>
                  </a:prstClr>
                </a:solidFill>
              </a:rPr>
              <a:pPr>
                <a:defRPr/>
              </a:pPr>
              <a:t>15.04.2016</a:t>
            </a:fld>
            <a:endParaRPr lang="tr-TR">
              <a:solidFill>
                <a:prstClr val="black">
                  <a:lumMod val="65000"/>
                  <a:lumOff val="35000"/>
                </a:prstClr>
              </a:solidFill>
            </a:endParaRPr>
          </a:p>
        </p:txBody>
      </p:sp>
      <p:sp>
        <p:nvSpPr>
          <p:cNvPr id="6" name="Footer Placeholder 5"/>
          <p:cNvSpPr>
            <a:spLocks noGrp="1"/>
          </p:cNvSpPr>
          <p:nvPr>
            <p:ph type="ftr" sz="quarter" idx="11"/>
          </p:nvPr>
        </p:nvSpPr>
        <p:spPr/>
        <p:txBody>
          <a:bodyPr/>
          <a:lstStyle>
            <a:lvl1pPr>
              <a:defRPr/>
            </a:lvl1pPr>
          </a:lstStyle>
          <a:p>
            <a:pPr>
              <a:defRPr/>
            </a:pPr>
            <a:endParaRPr lang="tr-TR">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lvl1pPr>
              <a:defRPr/>
            </a:lvl1pPr>
          </a:lstStyle>
          <a:p>
            <a:pPr>
              <a:defRPr/>
            </a:pPr>
            <a:fld id="{6567ED24-0836-4F30-8D19-256413BDB7FD}" type="slidenum">
              <a:rPr lang="tr-TR">
                <a:solidFill>
                  <a:prstClr val="black">
                    <a:lumMod val="65000"/>
                    <a:lumOff val="35000"/>
                  </a:prstClr>
                </a:solidFill>
              </a:rPr>
              <a:pPr>
                <a:defRPr/>
              </a:pPr>
              <a:t>‹#›</a:t>
            </a:fld>
            <a:endParaRPr lang="tr-TR">
              <a:solidFill>
                <a:prstClr val="black">
                  <a:lumMod val="65000"/>
                  <a:lumOff val="35000"/>
                </a:prstClr>
              </a:solidFill>
            </a:endParaRPr>
          </a:p>
        </p:txBody>
      </p:sp>
    </p:spTree>
    <p:extLst>
      <p:ext uri="{BB962C8B-B14F-4D97-AF65-F5344CB8AC3E}">
        <p14:creationId xmlns:p14="http://schemas.microsoft.com/office/powerpoint/2010/main" val="2771022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05AB9F7-17CC-4E3D-B531-25873893D832}" type="datetimeFigureOut">
              <a:rPr lang="tr-TR" smtClean="0"/>
              <a:t>15.04.2016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9B98BB-A043-4C9D-9C7E-6E298924D27B}"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a:defRPr/>
            </a:lvl1pPr>
          </a:lstStyle>
          <a:p>
            <a:pPr>
              <a:defRPr/>
            </a:pPr>
            <a:fld id="{AD6BFB2A-34E2-4CCF-B48B-9E344B4621AE}" type="datetimeFigureOut">
              <a:rPr lang="tr-TR">
                <a:solidFill>
                  <a:prstClr val="black">
                    <a:lumMod val="65000"/>
                    <a:lumOff val="35000"/>
                  </a:prstClr>
                </a:solidFill>
              </a:rPr>
              <a:pPr>
                <a:defRPr/>
              </a:pPr>
              <a:t>15.04.2016</a:t>
            </a:fld>
            <a:endParaRPr lang="tr-TR">
              <a:solidFill>
                <a:prstClr val="black">
                  <a:lumMod val="65000"/>
                  <a:lumOff val="35000"/>
                </a:prstClr>
              </a:solidFill>
            </a:endParaRPr>
          </a:p>
        </p:txBody>
      </p:sp>
      <p:sp>
        <p:nvSpPr>
          <p:cNvPr id="6" name="Footer Placeholder 5"/>
          <p:cNvSpPr>
            <a:spLocks noGrp="1"/>
          </p:cNvSpPr>
          <p:nvPr>
            <p:ph type="ftr" sz="quarter" idx="11"/>
          </p:nvPr>
        </p:nvSpPr>
        <p:spPr/>
        <p:txBody>
          <a:bodyPr/>
          <a:lstStyle>
            <a:lvl1pPr>
              <a:defRPr/>
            </a:lvl1pPr>
          </a:lstStyle>
          <a:p>
            <a:pPr>
              <a:defRPr/>
            </a:pPr>
            <a:endParaRPr lang="tr-TR">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lvl1pPr>
              <a:defRPr/>
            </a:lvl1pPr>
          </a:lstStyle>
          <a:p>
            <a:pPr>
              <a:defRPr/>
            </a:pPr>
            <a:fld id="{BDB5F0A1-6170-4AB8-8852-AFC2DFD06285}" type="slidenum">
              <a:rPr lang="tr-TR">
                <a:solidFill>
                  <a:prstClr val="black">
                    <a:lumMod val="65000"/>
                    <a:lumOff val="35000"/>
                  </a:prstClr>
                </a:solidFill>
              </a:rPr>
              <a:pPr>
                <a:defRPr/>
              </a:pPr>
              <a:t>‹#›</a:t>
            </a:fld>
            <a:endParaRPr lang="tr-TR">
              <a:solidFill>
                <a:prstClr val="black">
                  <a:lumMod val="65000"/>
                  <a:lumOff val="35000"/>
                </a:prstClr>
              </a:solidFill>
            </a:endParaRPr>
          </a:p>
        </p:txBody>
      </p:sp>
    </p:spTree>
    <p:extLst>
      <p:ext uri="{BB962C8B-B14F-4D97-AF65-F5344CB8AC3E}">
        <p14:creationId xmlns:p14="http://schemas.microsoft.com/office/powerpoint/2010/main" val="35260377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F06CD2D1-19CA-491B-A3CF-13035E6F3B48}" type="datetimeFigureOut">
              <a:rPr lang="tr-TR">
                <a:solidFill>
                  <a:prstClr val="black">
                    <a:lumMod val="65000"/>
                    <a:lumOff val="35000"/>
                  </a:prstClr>
                </a:solidFill>
              </a:rPr>
              <a:pPr>
                <a:defRPr/>
              </a:pPr>
              <a:t>15.04.2016</a:t>
            </a:fld>
            <a:endParaRPr lang="tr-TR">
              <a:solidFill>
                <a:prstClr val="black">
                  <a:lumMod val="65000"/>
                  <a:lumOff val="3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E600AE4-0AB1-41F1-B725-23580E2A7BA4}" type="slidenum">
              <a:rPr lang="tr-TR">
                <a:solidFill>
                  <a:prstClr val="black">
                    <a:lumMod val="65000"/>
                    <a:lumOff val="35000"/>
                  </a:prstClr>
                </a:solidFill>
              </a:rPr>
              <a:pPr>
                <a:defRPr/>
              </a:pPr>
              <a:t>‹#›</a:t>
            </a:fld>
            <a:endParaRPr lang="tr-TR">
              <a:solidFill>
                <a:prstClr val="black">
                  <a:lumMod val="65000"/>
                  <a:lumOff val="35000"/>
                </a:prstClr>
              </a:solidFill>
            </a:endParaRPr>
          </a:p>
        </p:txBody>
      </p:sp>
    </p:spTree>
    <p:extLst>
      <p:ext uri="{BB962C8B-B14F-4D97-AF65-F5344CB8AC3E}">
        <p14:creationId xmlns:p14="http://schemas.microsoft.com/office/powerpoint/2010/main" val="5098522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45966923-1933-4AD8-8079-D91C0E160614}" type="datetimeFigureOut">
              <a:rPr lang="tr-TR">
                <a:solidFill>
                  <a:prstClr val="black">
                    <a:lumMod val="65000"/>
                    <a:lumOff val="35000"/>
                  </a:prstClr>
                </a:solidFill>
              </a:rPr>
              <a:pPr>
                <a:defRPr/>
              </a:pPr>
              <a:t>15.04.2016</a:t>
            </a:fld>
            <a:endParaRPr lang="tr-TR">
              <a:solidFill>
                <a:prstClr val="black">
                  <a:lumMod val="65000"/>
                  <a:lumOff val="3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E16F4EB-C92A-4FB8-94A8-0931A620F47E}" type="slidenum">
              <a:rPr lang="tr-TR">
                <a:solidFill>
                  <a:prstClr val="black">
                    <a:lumMod val="65000"/>
                    <a:lumOff val="35000"/>
                  </a:prstClr>
                </a:solidFill>
              </a:rPr>
              <a:pPr>
                <a:defRPr/>
              </a:pPr>
              <a:t>‹#›</a:t>
            </a:fld>
            <a:endParaRPr lang="tr-TR">
              <a:solidFill>
                <a:prstClr val="black">
                  <a:lumMod val="65000"/>
                  <a:lumOff val="35000"/>
                </a:prstClr>
              </a:solidFill>
            </a:endParaRPr>
          </a:p>
        </p:txBody>
      </p:sp>
    </p:spTree>
    <p:extLst>
      <p:ext uri="{BB962C8B-B14F-4D97-AF65-F5344CB8AC3E}">
        <p14:creationId xmlns:p14="http://schemas.microsoft.com/office/powerpoint/2010/main" val="1396108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005AB9F7-17CC-4E3D-B531-25873893D832}" type="datetimeFigureOut">
              <a:rPr lang="tr-TR" smtClean="0"/>
              <a:t>15.04.2016</a:t>
            </a:fld>
            <a:endParaRPr lang="tr-TR"/>
          </a:p>
        </p:txBody>
      </p:sp>
      <p:sp>
        <p:nvSpPr>
          <p:cNvPr id="8" name="Slide Number Placeholder 7"/>
          <p:cNvSpPr>
            <a:spLocks noGrp="1"/>
          </p:cNvSpPr>
          <p:nvPr>
            <p:ph type="sldNum" sz="quarter" idx="11"/>
          </p:nvPr>
        </p:nvSpPr>
        <p:spPr/>
        <p:txBody>
          <a:bodyPr/>
          <a:lstStyle/>
          <a:p>
            <a:fld id="{039B98BB-A043-4C9D-9C7E-6E298924D27B}"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05AB9F7-17CC-4E3D-B531-25873893D832}" type="datetimeFigureOut">
              <a:rPr lang="tr-TR" smtClean="0"/>
              <a:t>15.04.2016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9B98BB-A043-4C9D-9C7E-6E298924D27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05AB9F7-17CC-4E3D-B531-25873893D832}" type="datetimeFigureOut">
              <a:rPr lang="tr-TR" smtClean="0"/>
              <a:t>15.04.2016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39B98BB-A043-4C9D-9C7E-6E298924D27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005AB9F7-17CC-4E3D-B531-25873893D832}" type="datetimeFigureOut">
              <a:rPr lang="tr-TR" smtClean="0"/>
              <a:t>15.04.2016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39B98BB-A043-4C9D-9C7E-6E298924D27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AB9F7-17CC-4E3D-B531-25873893D832}" type="datetimeFigureOut">
              <a:rPr lang="tr-TR" smtClean="0"/>
              <a:t>15.04.2016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39B98BB-A043-4C9D-9C7E-6E298924D27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05AB9F7-17CC-4E3D-B531-25873893D832}" type="datetimeFigureOut">
              <a:rPr lang="tr-TR" smtClean="0"/>
              <a:t>15.04.2016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9B98BB-A043-4C9D-9C7E-6E298924D27B}"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05AB9F7-17CC-4E3D-B531-25873893D832}" type="datetimeFigureOut">
              <a:rPr lang="tr-TR" smtClean="0"/>
              <a:t>15.04.2016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039B98BB-A043-4C9D-9C7E-6E298924D27B}" type="slidenum">
              <a:rPr lang="tr-TR" smtClean="0"/>
              <a:t>‹#›</a:t>
            </a:fld>
            <a:endParaRPr lang="tr-T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tr-TR" smtClean="0"/>
              <a:t>Asıl başlık stili için tıklatın</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005AB9F7-17CC-4E3D-B531-25873893D832}" type="datetimeFigureOut">
              <a:rPr lang="tr-TR" smtClean="0"/>
              <a:t>15.04.2016</a:t>
            </a:fld>
            <a:endParaRPr lang="tr-T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039B98BB-A043-4C9D-9C7E-6E298924D27B}" type="slidenum">
              <a:rPr lang="tr-TR" smtClean="0"/>
              <a:t>‹#›</a:t>
            </a:fld>
            <a:endParaRPr lang="tr-T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tr-TR" smtClean="0"/>
              <a:t>Asıl başlık stili için tıklatın</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defTabSz="457200" eaLnBrk="0" fontAlgn="base" hangingPunct="0">
              <a:spcBef>
                <a:spcPct val="0"/>
              </a:spcBef>
              <a:spcAft>
                <a:spcPct val="0"/>
              </a:spcAft>
              <a:defRPr/>
            </a:pPr>
            <a:fld id="{C11D7A17-A620-4EA4-A4F4-CB6AE0BDB167}" type="datetimeFigureOut">
              <a:rPr lang="en-US">
                <a:solidFill>
                  <a:prstClr val="black">
                    <a:lumMod val="65000"/>
                    <a:lumOff val="35000"/>
                  </a:prstClr>
                </a:solidFill>
              </a:rPr>
              <a:pPr defTabSz="457200" eaLnBrk="0" fontAlgn="base" hangingPunct="0">
                <a:spcBef>
                  <a:spcPct val="0"/>
                </a:spcBef>
                <a:spcAft>
                  <a:spcPct val="0"/>
                </a:spcAft>
                <a:defRPr/>
              </a:pPr>
              <a:t>4/15/2016</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defTabSz="457200" eaLnBrk="0" fontAlgn="base" hangingPunct="0">
              <a:spcBef>
                <a:spcPct val="0"/>
              </a:spcBef>
              <a:spcAft>
                <a:spcPct val="0"/>
              </a:spcAft>
              <a:defRPr/>
            </a:pPr>
            <a:endParaRPr lang="tr-TR">
              <a:solidFill>
                <a:prstClr val="black">
                  <a:lumMod val="65000"/>
                  <a:lumOff val="35000"/>
                </a:prstClr>
              </a:solidFill>
            </a:endParaRP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defTabSz="457200" eaLnBrk="0" fontAlgn="base" hangingPunct="0">
              <a:spcBef>
                <a:spcPct val="0"/>
              </a:spcBef>
              <a:spcAft>
                <a:spcPct val="0"/>
              </a:spcAft>
              <a:defRPr/>
            </a:pPr>
            <a:fld id="{24AAF015-C8F5-4F90-BBBA-CECE5113AFE2}" type="slidenum">
              <a:rPr lang="en-US">
                <a:solidFill>
                  <a:prstClr val="black">
                    <a:lumMod val="65000"/>
                    <a:lumOff val="35000"/>
                  </a:prstClr>
                </a:solidFill>
              </a:rPr>
              <a:pPr defTabSz="457200" eaLnBrk="0" fontAlgn="base" hangingPunct="0">
                <a:spcBef>
                  <a:spcPct val="0"/>
                </a:spcBef>
                <a:spcAft>
                  <a:spcPct val="0"/>
                </a:spcAft>
                <a:defRPr/>
              </a:pPr>
              <a:t>‹#›</a:t>
            </a:fld>
            <a:endParaRPr lang="en-US" dirty="0">
              <a:solidFill>
                <a:prstClr val="black">
                  <a:lumMod val="65000"/>
                  <a:lumOff val="35000"/>
                </a:prstClr>
              </a:solidFill>
            </a:endParaRPr>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0" fontAlgn="base" hangingPunct="0">
              <a:spcBef>
                <a:spcPct val="0"/>
              </a:spcBef>
              <a:spcAft>
                <a:spcPct val="0"/>
              </a:spcAft>
              <a:defRPr/>
            </a:pPr>
            <a:endParaRPr lang="en-US">
              <a:solidFill>
                <a:prstClr val="white"/>
              </a:solidFill>
            </a:endParaRPr>
          </a:p>
        </p:txBody>
      </p:sp>
    </p:spTree>
    <p:extLst>
      <p:ext uri="{BB962C8B-B14F-4D97-AF65-F5344CB8AC3E}">
        <p14:creationId xmlns:p14="http://schemas.microsoft.com/office/powerpoint/2010/main" val="71117179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hyperlink" Target="http://www.igdirtso.org.tr/" TargetMode="External"/><Relationship Id="rId10" Type="http://schemas.openxmlformats.org/officeDocument/2006/relationships/image" Target="../media/image10.jpeg"/><Relationship Id="rId4" Type="http://schemas.openxmlformats.org/officeDocument/2006/relationships/image" Target="../media/image5.pn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1"/>
          <p:cNvSpPr>
            <a:spLocks noGrp="1"/>
          </p:cNvSpPr>
          <p:nvPr>
            <p:ph type="ctrTitle"/>
          </p:nvPr>
        </p:nvSpPr>
        <p:spPr>
          <a:xfrm>
            <a:off x="685800" y="412750"/>
            <a:ext cx="7772400" cy="2039938"/>
          </a:xfrm>
        </p:spPr>
        <p:txBody>
          <a:bodyPr/>
          <a:lstStyle/>
          <a:p>
            <a:pPr eaLnBrk="1" fontAlgn="auto" hangingPunct="1">
              <a:lnSpc>
                <a:spcPts val="1100"/>
              </a:lnSpc>
              <a:spcAft>
                <a:spcPts val="0"/>
              </a:spcAft>
              <a:defRPr/>
            </a:pPr>
            <a:r>
              <a:rPr lang="tr-TR" altLang="tr-TR" sz="1100" b="1" dirty="0" smtClean="0">
                <a:solidFill>
                  <a:schemeClr val="tx1"/>
                </a:solidFill>
              </a:rPr>
              <a:t/>
            </a:r>
            <a:br>
              <a:rPr lang="tr-TR" altLang="tr-TR" sz="1100" b="1" dirty="0" smtClean="0">
                <a:solidFill>
                  <a:schemeClr val="tx1"/>
                </a:solidFill>
              </a:rPr>
            </a:br>
            <a:r>
              <a:rPr lang="tr-TR" altLang="tr-TR" sz="1100" b="1" dirty="0">
                <a:solidFill>
                  <a:schemeClr val="tx1"/>
                </a:solidFill>
              </a:rPr>
              <a:t/>
            </a:r>
            <a:br>
              <a:rPr lang="tr-TR" altLang="tr-TR" sz="1100" b="1" dirty="0">
                <a:solidFill>
                  <a:schemeClr val="tx1"/>
                </a:solidFill>
              </a:rPr>
            </a:br>
            <a:r>
              <a:rPr lang="tr-TR" altLang="tr-TR" sz="1100" b="1" dirty="0" smtClean="0">
                <a:solidFill>
                  <a:schemeClr val="tx1"/>
                </a:solidFill>
              </a:rPr>
              <a:t/>
            </a:r>
            <a:br>
              <a:rPr lang="tr-TR" altLang="tr-TR" sz="1100" b="1" dirty="0" smtClean="0">
                <a:solidFill>
                  <a:schemeClr val="tx1"/>
                </a:solidFill>
              </a:rPr>
            </a:br>
            <a:r>
              <a:rPr lang="tr-TR" altLang="tr-TR" sz="1100" b="1" dirty="0" smtClean="0">
                <a:solidFill>
                  <a:schemeClr val="tx1"/>
                </a:solidFill>
              </a:rPr>
              <a:t/>
            </a:r>
            <a:br>
              <a:rPr lang="tr-TR" altLang="tr-TR" sz="1100" b="1" dirty="0" smtClean="0">
                <a:solidFill>
                  <a:schemeClr val="tx1"/>
                </a:solidFill>
              </a:rPr>
            </a:br>
            <a:r>
              <a:rPr lang="tr-TR" altLang="tr-TR" sz="1100" b="1" dirty="0">
                <a:solidFill>
                  <a:schemeClr val="tx1"/>
                </a:solidFill>
              </a:rPr>
              <a:t/>
            </a:r>
            <a:br>
              <a:rPr lang="tr-TR" altLang="tr-TR" sz="1100" b="1" dirty="0">
                <a:solidFill>
                  <a:schemeClr val="tx1"/>
                </a:solidFill>
              </a:rPr>
            </a:br>
            <a:r>
              <a:rPr lang="tr-TR" altLang="tr-TR" sz="1100" b="1" dirty="0" smtClean="0">
                <a:solidFill>
                  <a:schemeClr val="tx1"/>
                </a:solidFill>
              </a:rPr>
              <a:t/>
            </a:r>
            <a:br>
              <a:rPr lang="tr-TR" altLang="tr-TR" sz="1100" b="1" dirty="0" smtClean="0">
                <a:solidFill>
                  <a:schemeClr val="tx1"/>
                </a:solidFill>
              </a:rPr>
            </a:br>
            <a:r>
              <a:rPr lang="tr-TR" altLang="tr-TR" sz="1200" b="1" dirty="0" smtClean="0">
                <a:solidFill>
                  <a:schemeClr val="tx1"/>
                </a:solidFill>
              </a:rPr>
              <a:t>Bu proje Avrupa Birliği ve Türkiye Cumhuriyeti</a:t>
            </a:r>
            <a:br>
              <a:rPr lang="tr-TR" altLang="tr-TR" sz="1200" b="1" dirty="0" smtClean="0">
                <a:solidFill>
                  <a:schemeClr val="tx1"/>
                </a:solidFill>
              </a:rPr>
            </a:br>
            <a:r>
              <a:rPr lang="tr-TR" altLang="tr-TR" sz="1200" b="1" dirty="0" smtClean="0">
                <a:solidFill>
                  <a:schemeClr val="tx1"/>
                </a:solidFill>
              </a:rPr>
              <a:t>tarafından </a:t>
            </a:r>
            <a:r>
              <a:rPr lang="tr-TR" altLang="tr-TR" sz="1200" b="1" dirty="0">
                <a:solidFill>
                  <a:schemeClr val="tx1"/>
                </a:solidFill>
              </a:rPr>
              <a:t>f</a:t>
            </a:r>
            <a:r>
              <a:rPr lang="tr-TR" altLang="tr-TR" sz="1200" b="1" dirty="0" smtClean="0">
                <a:solidFill>
                  <a:schemeClr val="tx1"/>
                </a:solidFill>
              </a:rPr>
              <a:t>inanse </a:t>
            </a:r>
            <a:r>
              <a:rPr lang="tr-TR" altLang="tr-TR" sz="1200" b="1" dirty="0">
                <a:solidFill>
                  <a:schemeClr val="tx1"/>
                </a:solidFill>
              </a:rPr>
              <a:t>e</a:t>
            </a:r>
            <a:r>
              <a:rPr lang="tr-TR" altLang="tr-TR" sz="1200" b="1" dirty="0" smtClean="0">
                <a:solidFill>
                  <a:schemeClr val="tx1"/>
                </a:solidFill>
              </a:rPr>
              <a:t>dilmektedir</a:t>
            </a:r>
            <a:r>
              <a:rPr lang="tr-TR" altLang="tr-TR" sz="800" b="1" dirty="0" smtClean="0">
                <a:solidFill>
                  <a:schemeClr val="tx1"/>
                </a:solidFill>
              </a:rPr>
              <a:t>.</a:t>
            </a:r>
            <a:r>
              <a:rPr lang="tr-TR" altLang="tr-TR" dirty="0" smtClean="0"/>
              <a:t/>
            </a:r>
            <a:br>
              <a:rPr lang="tr-TR" altLang="tr-TR" dirty="0" smtClean="0"/>
            </a:br>
            <a:endParaRPr lang="tr-TR" altLang="tr-TR" dirty="0" smtClean="0"/>
          </a:p>
        </p:txBody>
      </p:sp>
      <p:pic>
        <p:nvPicPr>
          <p:cNvPr id="22531" name="Resim 5" descr="C:\Users\Bilal Keskin\Desktop\PROJE 2016\PROJE DOSYALARI\GÖRÜNÜRLÜK\LOGOLAR\1. AB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8288" y="404813"/>
            <a:ext cx="36195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Resim 13" descr="Açıklama: C:\Users\kerem\Desktop\mutlular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0613" y="5410200"/>
            <a:ext cx="8937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Resim 15" descr="http://www.igdirtso.org.tr/images/modules/logo.pn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52888" y="5397500"/>
            <a:ext cx="1081087"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Resim 16" descr="C:\Users\Bilal Keskin\Desktop\PROJE 2016\yalova ile ortak proje\LOGOLAR\ığdır üniversitesi son.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5292725"/>
            <a:ext cx="80010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Resim 17" descr="F:\PROJE 2016\SÖZ. SON\Gorunurluk_Rehberi&amp;Logolar\LOGOLAR\4. IKGPRO-Yatay.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750" y="4516438"/>
            <a:ext cx="1620838"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Resim 18" descr="C:\Users\Bilal Keskin\Desktop\PROJE 2016\SÖZ. SON\Gorunurluk_Rehberi&amp;Logolar\LOGOLAR\10. ISKUR.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25850" y="4516438"/>
            <a:ext cx="15462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Resim 19" descr="C:\Users\Bilal Keskin\Desktop\PROJE 2016\SÖZ. SON\Gorunurluk_Rehberi&amp;Logolar\LOGOLAR\2. CSGB YENI RENKLI.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21525" y="4516438"/>
            <a:ext cx="13366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Metin kutusu 3"/>
          <p:cNvSpPr txBox="1">
            <a:spLocks noChangeArrowheads="1"/>
          </p:cNvSpPr>
          <p:nvPr/>
        </p:nvSpPr>
        <p:spPr bwMode="auto">
          <a:xfrm>
            <a:off x="152400" y="5934075"/>
            <a:ext cx="888047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a:solidFill>
                  <a:srgbClr val="7F7F7F"/>
                </a:solidFill>
                <a:latin typeface="Century Gothic" pitchFamily="34" charset="0"/>
              </a:defRPr>
            </a:lvl1pPr>
            <a:lvl2pPr defTabSz="457200">
              <a:defRPr sz="1600">
                <a:solidFill>
                  <a:srgbClr val="7F7F7F"/>
                </a:solidFill>
                <a:latin typeface="Century Gothic" pitchFamily="34" charset="0"/>
              </a:defRPr>
            </a:lvl2pPr>
            <a:lvl3pPr defTabSz="457200">
              <a:defRPr sz="1600">
                <a:solidFill>
                  <a:srgbClr val="7F7F7F"/>
                </a:solidFill>
                <a:latin typeface="Century Gothic" pitchFamily="34" charset="0"/>
              </a:defRPr>
            </a:lvl3pPr>
            <a:lvl4pPr defTabSz="457200">
              <a:defRPr sz="1600">
                <a:solidFill>
                  <a:srgbClr val="7F7F7F"/>
                </a:solidFill>
                <a:latin typeface="Century Gothic" pitchFamily="34" charset="0"/>
              </a:defRPr>
            </a:lvl4pPr>
            <a:lvl5pPr defTabSz="457200">
              <a:defRPr sz="1600">
                <a:solidFill>
                  <a:srgbClr val="7F7F7F"/>
                </a:solidFill>
                <a:latin typeface="Century Gothic" pitchFamily="34" charset="0"/>
              </a:defRPr>
            </a:lvl5pPr>
            <a:lvl6pPr defTabSz="457200" eaLnBrk="0" fontAlgn="base" hangingPunct="0">
              <a:spcAft>
                <a:spcPct val="0"/>
              </a:spcAft>
              <a:buFont typeface="Arial" pitchFamily="34" charset="0"/>
              <a:buChar char="•"/>
              <a:defRPr sz="1600">
                <a:solidFill>
                  <a:srgbClr val="7F7F7F"/>
                </a:solidFill>
                <a:latin typeface="Century Gothic" pitchFamily="34" charset="0"/>
              </a:defRPr>
            </a:lvl6pPr>
            <a:lvl7pPr defTabSz="457200" eaLnBrk="0" fontAlgn="base" hangingPunct="0">
              <a:spcAft>
                <a:spcPct val="0"/>
              </a:spcAft>
              <a:defRPr sz="1600">
                <a:solidFill>
                  <a:srgbClr val="7F7F7F"/>
                </a:solidFill>
                <a:latin typeface="Century Gothic" pitchFamily="34" charset="0"/>
              </a:defRPr>
            </a:lvl7pPr>
            <a:lvl8pPr defTabSz="457200" eaLnBrk="0" fontAlgn="base" hangingPunct="0">
              <a:spcAft>
                <a:spcPct val="0"/>
              </a:spcAft>
              <a:buFont typeface="Arial" pitchFamily="34" charset="0"/>
              <a:buChar char="•"/>
              <a:defRPr sz="1600">
                <a:solidFill>
                  <a:srgbClr val="7F7F7F"/>
                </a:solidFill>
                <a:latin typeface="Century Gothic" pitchFamily="34" charset="0"/>
              </a:defRPr>
            </a:lvl8pPr>
            <a:lvl9pPr defTabSz="457200" eaLnBrk="0" fontAlgn="base" hangingPunct="0">
              <a:spcAft>
                <a:spcPct val="0"/>
              </a:spcAft>
              <a:defRPr sz="1600">
                <a:solidFill>
                  <a:srgbClr val="7F7F7F"/>
                </a:solidFill>
                <a:latin typeface="Century Gothic" pitchFamily="34" charset="0"/>
              </a:defRPr>
            </a:lvl9pPr>
          </a:lstStyle>
          <a:p>
            <a:pPr algn="ctr" eaLnBrk="0" fontAlgn="base" hangingPunct="0">
              <a:spcBef>
                <a:spcPct val="0"/>
              </a:spcBef>
              <a:spcAft>
                <a:spcPct val="0"/>
              </a:spcAft>
            </a:pPr>
            <a:r>
              <a:rPr lang="tr-TR" altLang="tr-TR" sz="1400" smtClean="0">
                <a:solidFill>
                  <a:prstClr val="black"/>
                </a:solidFill>
                <a:latin typeface="Swis721 Hv BT" pitchFamily="34" charset="0"/>
                <a:ea typeface="Calibri" pitchFamily="34" charset="0"/>
                <a:cs typeface="Times New Roman" pitchFamily="18" charset="0"/>
              </a:rPr>
              <a:t>Bu yayın Avrupa Birliği ve Türkiye Cumhuriyeti’nin mali katkılarıyla hazırlanmıştır. Bu yayının içeriğinden yalnızca Iğdır Üniversitesi sorumludur ve bu içerik hiçbir şekilde Avrupa Birliği veya Türkiye Cumhuriyeti’nin görüş ve tutumunu yansıtmamaktadır.</a:t>
            </a:r>
            <a:endParaRPr lang="tr-TR" altLang="tr-TR" sz="1400" smtClean="0">
              <a:solidFill>
                <a:prstClr val="black"/>
              </a:solidFill>
              <a:latin typeface="Calibri" pitchFamily="34" charset="0"/>
              <a:ea typeface="Calibri" pitchFamily="34" charset="0"/>
              <a:cs typeface="Times New Roman" pitchFamily="18" charset="0"/>
            </a:endParaRPr>
          </a:p>
        </p:txBody>
      </p:sp>
      <p:sp>
        <p:nvSpPr>
          <p:cNvPr id="22539" name="Metin kutusu 4"/>
          <p:cNvSpPr txBox="1">
            <a:spLocks noChangeArrowheads="1"/>
          </p:cNvSpPr>
          <p:nvPr/>
        </p:nvSpPr>
        <p:spPr bwMode="auto">
          <a:xfrm>
            <a:off x="3178835" y="2768600"/>
            <a:ext cx="301492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a:solidFill>
                  <a:srgbClr val="7F7F7F"/>
                </a:solidFill>
                <a:latin typeface="Century Gothic" pitchFamily="34" charset="0"/>
              </a:defRPr>
            </a:lvl1pPr>
            <a:lvl2pPr defTabSz="457200">
              <a:defRPr sz="1600">
                <a:solidFill>
                  <a:srgbClr val="7F7F7F"/>
                </a:solidFill>
                <a:latin typeface="Century Gothic" pitchFamily="34" charset="0"/>
              </a:defRPr>
            </a:lvl2pPr>
            <a:lvl3pPr defTabSz="457200">
              <a:defRPr sz="1600">
                <a:solidFill>
                  <a:srgbClr val="7F7F7F"/>
                </a:solidFill>
                <a:latin typeface="Century Gothic" pitchFamily="34" charset="0"/>
              </a:defRPr>
            </a:lvl3pPr>
            <a:lvl4pPr defTabSz="457200">
              <a:defRPr sz="1600">
                <a:solidFill>
                  <a:srgbClr val="7F7F7F"/>
                </a:solidFill>
                <a:latin typeface="Century Gothic" pitchFamily="34" charset="0"/>
              </a:defRPr>
            </a:lvl4pPr>
            <a:lvl5pPr defTabSz="457200">
              <a:defRPr sz="1600">
                <a:solidFill>
                  <a:srgbClr val="7F7F7F"/>
                </a:solidFill>
                <a:latin typeface="Century Gothic" pitchFamily="34" charset="0"/>
              </a:defRPr>
            </a:lvl5pPr>
            <a:lvl6pPr defTabSz="457200" eaLnBrk="0" fontAlgn="base" hangingPunct="0">
              <a:spcAft>
                <a:spcPct val="0"/>
              </a:spcAft>
              <a:buFont typeface="Arial" pitchFamily="34" charset="0"/>
              <a:buChar char="•"/>
              <a:defRPr sz="1600">
                <a:solidFill>
                  <a:srgbClr val="7F7F7F"/>
                </a:solidFill>
                <a:latin typeface="Century Gothic" pitchFamily="34" charset="0"/>
              </a:defRPr>
            </a:lvl6pPr>
            <a:lvl7pPr defTabSz="457200" eaLnBrk="0" fontAlgn="base" hangingPunct="0">
              <a:spcAft>
                <a:spcPct val="0"/>
              </a:spcAft>
              <a:defRPr sz="1600">
                <a:solidFill>
                  <a:srgbClr val="7F7F7F"/>
                </a:solidFill>
                <a:latin typeface="Century Gothic" pitchFamily="34" charset="0"/>
              </a:defRPr>
            </a:lvl7pPr>
            <a:lvl8pPr defTabSz="457200" eaLnBrk="0" fontAlgn="base" hangingPunct="0">
              <a:spcAft>
                <a:spcPct val="0"/>
              </a:spcAft>
              <a:buFont typeface="Arial" pitchFamily="34" charset="0"/>
              <a:buChar char="•"/>
              <a:defRPr sz="1600">
                <a:solidFill>
                  <a:srgbClr val="7F7F7F"/>
                </a:solidFill>
                <a:latin typeface="Century Gothic" pitchFamily="34" charset="0"/>
              </a:defRPr>
            </a:lvl8pPr>
            <a:lvl9pPr defTabSz="457200" eaLnBrk="0" fontAlgn="base" hangingPunct="0">
              <a:spcAft>
                <a:spcPct val="0"/>
              </a:spcAft>
              <a:defRPr sz="1600">
                <a:solidFill>
                  <a:srgbClr val="7F7F7F"/>
                </a:solidFill>
                <a:latin typeface="Century Gothic" pitchFamily="34" charset="0"/>
              </a:defRPr>
            </a:lvl9pPr>
          </a:lstStyle>
          <a:p>
            <a:pPr algn="ctr" eaLnBrk="0" fontAlgn="base" hangingPunct="0">
              <a:spcBef>
                <a:spcPct val="0"/>
              </a:spcBef>
              <a:spcAft>
                <a:spcPct val="0"/>
              </a:spcAft>
            </a:pPr>
            <a:r>
              <a:rPr lang="tr-TR" altLang="tr-TR" sz="1800" b="1" dirty="0" smtClean="0">
                <a:solidFill>
                  <a:prstClr val="black"/>
                </a:solidFill>
                <a:latin typeface="Times New Roman" pitchFamily="18" charset="0"/>
                <a:cs typeface="Times New Roman" pitchFamily="18" charset="0"/>
              </a:rPr>
              <a:t>GENEL BECERİ EĞİTİMİ</a:t>
            </a:r>
          </a:p>
          <a:p>
            <a:pPr algn="ctr" eaLnBrk="0" fontAlgn="base" hangingPunct="0">
              <a:spcBef>
                <a:spcPct val="0"/>
              </a:spcBef>
              <a:spcAft>
                <a:spcPct val="0"/>
              </a:spcAft>
            </a:pPr>
            <a:r>
              <a:rPr lang="tr-TR" altLang="tr-TR" sz="1800" b="1" dirty="0" smtClean="0">
                <a:solidFill>
                  <a:prstClr val="black"/>
                </a:solidFill>
                <a:latin typeface="Times New Roman" pitchFamily="18" charset="0"/>
                <a:cs typeface="Times New Roman" pitchFamily="18" charset="0"/>
              </a:rPr>
              <a:t>İTHALAT VE İHRACAT</a:t>
            </a:r>
          </a:p>
          <a:p>
            <a:pPr algn="ctr" eaLnBrk="0" fontAlgn="base" hangingPunct="0">
              <a:spcBef>
                <a:spcPct val="0"/>
              </a:spcBef>
              <a:spcAft>
                <a:spcPct val="0"/>
              </a:spcAft>
            </a:pPr>
            <a:r>
              <a:rPr lang="tr-TR" altLang="tr-TR" sz="1800" b="1" dirty="0" smtClean="0">
                <a:solidFill>
                  <a:prstClr val="black"/>
                </a:solidFill>
                <a:latin typeface="Times New Roman" pitchFamily="18" charset="0"/>
                <a:cs typeface="Times New Roman" pitchFamily="18" charset="0"/>
              </a:rPr>
              <a:t>(GÜMRÜK TARİFELERİ</a:t>
            </a:r>
            <a:r>
              <a:rPr lang="tr-TR" altLang="tr-TR" sz="1800" b="1" dirty="0" smtClean="0">
                <a:solidFill>
                  <a:prstClr val="black"/>
                </a:solidFill>
                <a:latin typeface="Times New Roman" pitchFamily="18" charset="0"/>
                <a:cs typeface="Times New Roman" pitchFamily="18" charset="0"/>
              </a:rPr>
              <a:t>)</a:t>
            </a:r>
          </a:p>
          <a:p>
            <a:pPr algn="ctr" eaLnBrk="0" fontAlgn="base" hangingPunct="0">
              <a:spcBef>
                <a:spcPct val="0"/>
              </a:spcBef>
              <a:spcAft>
                <a:spcPct val="0"/>
              </a:spcAft>
            </a:pPr>
            <a:r>
              <a:rPr lang="tr-TR" altLang="tr-TR" sz="1800" b="1" dirty="0" err="1">
                <a:solidFill>
                  <a:prstClr val="black"/>
                </a:solidFill>
                <a:latin typeface="Times New Roman" pitchFamily="18" charset="0"/>
                <a:cs typeface="Times New Roman" pitchFamily="18" charset="0"/>
              </a:rPr>
              <a:t>Öğr.Gör</a:t>
            </a:r>
            <a:r>
              <a:rPr lang="tr-TR" altLang="tr-TR" sz="1800" b="1" dirty="0">
                <a:solidFill>
                  <a:prstClr val="black"/>
                </a:solidFill>
                <a:latin typeface="Times New Roman" pitchFamily="18" charset="0"/>
                <a:cs typeface="Times New Roman" pitchFamily="18" charset="0"/>
              </a:rPr>
              <a:t>. </a:t>
            </a:r>
            <a:r>
              <a:rPr lang="tr-TR" altLang="tr-TR" sz="1800" b="1" dirty="0" err="1">
                <a:solidFill>
                  <a:prstClr val="black"/>
                </a:solidFill>
                <a:latin typeface="Times New Roman" pitchFamily="18" charset="0"/>
                <a:cs typeface="Times New Roman" pitchFamily="18" charset="0"/>
              </a:rPr>
              <a:t>Baycan</a:t>
            </a:r>
            <a:r>
              <a:rPr lang="tr-TR" altLang="tr-TR" sz="1800" b="1" dirty="0">
                <a:solidFill>
                  <a:prstClr val="black"/>
                </a:solidFill>
                <a:latin typeface="Times New Roman" pitchFamily="18" charset="0"/>
                <a:cs typeface="Times New Roman" pitchFamily="18" charset="0"/>
              </a:rPr>
              <a:t> </a:t>
            </a:r>
            <a:r>
              <a:rPr lang="tr-TR" altLang="tr-TR" sz="1800" b="1" dirty="0" smtClean="0">
                <a:solidFill>
                  <a:prstClr val="black"/>
                </a:solidFill>
                <a:latin typeface="Times New Roman" pitchFamily="18" charset="0"/>
                <a:cs typeface="Times New Roman" pitchFamily="18" charset="0"/>
              </a:rPr>
              <a:t>DEMİRAL</a:t>
            </a:r>
            <a:endParaRPr lang="tr-TR" altLang="tr-TR" b="1" dirty="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122857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56984" cy="6624736"/>
          </a:xfrm>
        </p:spPr>
        <p:txBody>
          <a:bodyPr>
            <a:normAutofit fontScale="92500" lnSpcReduction="20000"/>
          </a:bodyPr>
          <a:lstStyle/>
          <a:p>
            <a:r>
              <a:rPr lang="tr-TR" sz="3300"/>
              <a:t>1.2.1.	Antrepolar</a:t>
            </a:r>
          </a:p>
          <a:p>
            <a:r>
              <a:rPr lang="tr-TR" sz="2800" b="0" smtClean="0"/>
              <a:t>	Antrepolar</a:t>
            </a:r>
            <a:r>
              <a:rPr lang="tr-TR" sz="2800" b="0"/>
              <a:t>, Gümrük Kanunun 31.10.1995 tarihli Kanun Hükmünde Kararname ile değişik yeni şekline göre Genel ve Özel Antrepolar olarak ikiye ayrılmaktadır.</a:t>
            </a:r>
          </a:p>
          <a:p>
            <a:r>
              <a:rPr lang="tr-TR" sz="2800" b="0" smtClean="0">
                <a:solidFill>
                  <a:srgbClr val="FF0000"/>
                </a:solidFill>
              </a:rPr>
              <a:t>	Genel </a:t>
            </a:r>
            <a:r>
              <a:rPr lang="tr-TR" sz="2800" b="0">
                <a:solidFill>
                  <a:srgbClr val="FF0000"/>
                </a:solidFill>
              </a:rPr>
              <a:t>(Kamu) antrepolar</a:t>
            </a:r>
            <a:r>
              <a:rPr lang="tr-TR" sz="2800" b="0"/>
              <a:t>, eşyanın konulması için herkes tarafından kullanılabilen depolardır. </a:t>
            </a:r>
            <a:r>
              <a:rPr lang="tr-TR" sz="2800" b="0">
                <a:solidFill>
                  <a:srgbClr val="FF0000"/>
                </a:solidFill>
              </a:rPr>
              <a:t>Özel antrepolar ise</a:t>
            </a:r>
            <a:r>
              <a:rPr lang="tr-TR" sz="2800" b="0"/>
              <a:t> yalnız antrepo işleticisine ait eşyasının konulması amacıyla kurulan gümrük antrepolarıdır.</a:t>
            </a:r>
          </a:p>
          <a:p>
            <a:r>
              <a:rPr lang="tr-TR" sz="2800" b="0"/>
              <a:t> </a:t>
            </a:r>
            <a:r>
              <a:rPr lang="tr-TR" sz="2800" b="0" smtClean="0"/>
              <a:t>	</a:t>
            </a:r>
          </a:p>
          <a:p>
            <a:r>
              <a:rPr lang="tr-TR" sz="2800" b="0"/>
              <a:t>	</a:t>
            </a:r>
            <a:r>
              <a:rPr lang="tr-TR" sz="2800" b="0" smtClean="0"/>
              <a:t>Serbest </a:t>
            </a:r>
            <a:r>
              <a:rPr lang="tr-TR" sz="2800" b="0"/>
              <a:t>dolaşımda olmayan eşyanın sergilendiği fuar ve sergiler de özel antrepolardır. Parlayıcı ve patlayıcı veya bir arada bulundukları eşya için tehlikeli olan ve korunmaları özel tertip ve yapılara gerek gösteren Müsteşarlıkça belirlenmiş eşya, ancak bu  niteliklerine uygun genel veya özel antrepolara konulabilir. Posta idarelerinin sorumluluğu ve gümrüğün denetlemesi altındaki yabancı kolilerin konulduğu kapalı yerler genel antrepo sayılır.</a:t>
            </a:r>
          </a:p>
          <a:p>
            <a:endParaRPr lang="tr-TR" sz="2800" b="0"/>
          </a:p>
          <a:p>
            <a:endParaRPr lang="tr-TR" sz="2800" b="0"/>
          </a:p>
        </p:txBody>
      </p:sp>
    </p:spTree>
    <p:extLst>
      <p:ext uri="{BB962C8B-B14F-4D97-AF65-F5344CB8AC3E}">
        <p14:creationId xmlns:p14="http://schemas.microsoft.com/office/powerpoint/2010/main" val="114670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620688"/>
            <a:ext cx="8784976" cy="5976664"/>
          </a:xfrm>
        </p:spPr>
        <p:txBody>
          <a:bodyPr>
            <a:normAutofit/>
          </a:bodyPr>
          <a:lstStyle/>
          <a:p>
            <a:r>
              <a:rPr lang="tr-TR" sz="2800"/>
              <a:t>1.2.2.	Serbest Bölgeler</a:t>
            </a:r>
          </a:p>
          <a:p>
            <a:r>
              <a:rPr lang="tr-TR" sz="2800" b="0" smtClean="0"/>
              <a:t>	Serbest </a:t>
            </a:r>
            <a:r>
              <a:rPr lang="tr-TR" sz="2800" b="0"/>
              <a:t>Bölgeler, topluluk mallarının buraya konulmasıyla normal olarak eşyanın ihracatına bağlı önlemlerden yararlandığı yerlerdir</a:t>
            </a:r>
            <a:r>
              <a:rPr lang="tr-TR" sz="2800" b="0" smtClean="0"/>
              <a:t>.</a:t>
            </a:r>
          </a:p>
          <a:p>
            <a:r>
              <a:rPr lang="tr-TR" sz="2800" b="0"/>
              <a:t>	</a:t>
            </a:r>
            <a:r>
              <a:rPr lang="tr-TR" sz="2800" b="0" smtClean="0"/>
              <a:t>Serbest </a:t>
            </a:r>
            <a:r>
              <a:rPr lang="tr-TR" sz="2800" b="0"/>
              <a:t>bölge veya serbest antrepoya konulan eşyalarla ilgili olarak bir çok çeşitli işlemler yapılabilir ve buna ilişkin  belirli kurallar bulunmaktadır</a:t>
            </a:r>
            <a:r>
              <a:rPr lang="tr-TR" sz="2800" b="0" smtClean="0"/>
              <a:t>.</a:t>
            </a:r>
          </a:p>
          <a:p>
            <a:r>
              <a:rPr lang="tr-TR" sz="2800" b="0"/>
              <a:t>	</a:t>
            </a:r>
            <a:r>
              <a:rPr lang="tr-TR" sz="2800" b="0" smtClean="0"/>
              <a:t>Bu </a:t>
            </a:r>
            <a:r>
              <a:rPr lang="tr-TR" sz="2800" b="0"/>
              <a:t>kurallardan biri konulan eşyaların kalma süresi sınırsızdır. Buralardaki eşyalar yapılan gümrük birliği anlaşmaların dışında alınıp satılabilir.</a:t>
            </a:r>
          </a:p>
          <a:p>
            <a:endParaRPr lang="tr-TR"/>
          </a:p>
        </p:txBody>
      </p:sp>
    </p:spTree>
    <p:extLst>
      <p:ext uri="{BB962C8B-B14F-4D97-AF65-F5344CB8AC3E}">
        <p14:creationId xmlns:p14="http://schemas.microsoft.com/office/powerpoint/2010/main" val="1723636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332656"/>
            <a:ext cx="8784976" cy="6336704"/>
          </a:xfrm>
        </p:spPr>
        <p:txBody>
          <a:bodyPr>
            <a:normAutofit fontScale="85000" lnSpcReduction="20000"/>
          </a:bodyPr>
          <a:lstStyle/>
          <a:p>
            <a:r>
              <a:rPr lang="tr-TR" sz="2800"/>
              <a:t>1.2.3.	Geçici İthalat Rejimi</a:t>
            </a:r>
          </a:p>
          <a:p>
            <a:endParaRPr lang="tr-TR" sz="2800" b="0" smtClean="0"/>
          </a:p>
          <a:p>
            <a:r>
              <a:rPr lang="tr-TR" sz="2800" b="0" smtClean="0"/>
              <a:t>	Geçici </a:t>
            </a:r>
            <a:r>
              <a:rPr lang="tr-TR" sz="2800" b="0"/>
              <a:t>ithal olunacak eşyanın 54ncü madde gereğince gümrüğe beyanı zorunludur. Eşyanın muayenesi 68nci madde hükmüne göre yapılır ve Müsteşarlıkça belirlenecek haller dışında vergileri teminata bağlanır</a:t>
            </a:r>
            <a:r>
              <a:rPr lang="tr-TR" sz="2800" b="0" smtClean="0"/>
              <a:t>.</a:t>
            </a:r>
            <a:endParaRPr lang="tr-TR" sz="2800" b="0"/>
          </a:p>
          <a:p>
            <a:r>
              <a:rPr lang="tr-TR" sz="2800" b="0" smtClean="0"/>
              <a:t>	Gümrük </a:t>
            </a:r>
            <a:r>
              <a:rPr lang="tr-TR" sz="2800" b="0"/>
              <a:t>vergilerinden tam muafiyet suretiyle geçici ithalat rejiminin uygulanabileceği durumlar ve özel şartlar Bakanlar Kurulunca saptanır. Tam muafiyet suretiyle geçici ithale ilişkin durum ve özel şartlar saklı kalmak üzere, eşyanın Türkiye gümrük bölgesinde kalma süresi 24 aydır. Geçici ithalat rejiminin gümrük vergilerinden kısmı muafiyet uygulanacak eşya listeleri her yıl Bakanlar Kurulunca belirlenir.</a:t>
            </a:r>
          </a:p>
          <a:p>
            <a:r>
              <a:rPr lang="tr-TR" sz="2800" b="0" smtClean="0"/>
              <a:t>	Gümrük </a:t>
            </a:r>
            <a:r>
              <a:rPr lang="tr-TR" sz="2800" b="0"/>
              <a:t>vergilerinden kısmi muafiyet suretiyle geçici ithalat rejimine tabi tutulan eşyadan alınacak gümrük vergileri tutarı, sözkonusu eşyanın bu rejime tabi tutulduğu tarihte serbest dolaşıma girmiş olması halinde alınacak vergiler tutarının, kısmi muafiyet geçici ithalat rejimine tabı tutulduğu her ay için % 3 oranındadır. Bir aydan az süreler tam ay olarak kabul olunur.</a:t>
            </a:r>
          </a:p>
          <a:p>
            <a:endParaRPr lang="tr-TR" sz="2800" b="0"/>
          </a:p>
        </p:txBody>
      </p:sp>
    </p:spTree>
    <p:extLst>
      <p:ext uri="{BB962C8B-B14F-4D97-AF65-F5344CB8AC3E}">
        <p14:creationId xmlns:p14="http://schemas.microsoft.com/office/powerpoint/2010/main" val="251536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404664"/>
            <a:ext cx="8856984" cy="6264696"/>
          </a:xfrm>
        </p:spPr>
        <p:txBody>
          <a:bodyPr>
            <a:normAutofit/>
          </a:bodyPr>
          <a:lstStyle/>
          <a:p>
            <a:r>
              <a:rPr lang="tr-TR" sz="2800"/>
              <a:t>1.2.4.	Dahilde İşleme Rejimi</a:t>
            </a:r>
          </a:p>
          <a:p>
            <a:r>
              <a:rPr lang="tr-TR" sz="2800" b="0" smtClean="0"/>
              <a:t>	Serbest </a:t>
            </a:r>
            <a:r>
              <a:rPr lang="tr-TR" sz="2800" b="0"/>
              <a:t>dolaşımda olmayan eşya Türkiye Gümrük Bölgesinden işlem görmüş ürünler şeklinde yeniden ihraç edilmeye yönelik olarak gümrük vergilerine ve ticaret politikası önlemlerine tabi tutulmaksızın, ancak vergileri teminata bağlanmak suretiyle geçici olarak ithal edilebilir. Eşyanın işlem görmüş ürün şeklinde ihracı halinde teminatı iade edilir.</a:t>
            </a:r>
          </a:p>
          <a:p>
            <a:r>
              <a:rPr lang="tr-TR" sz="2800" b="0" smtClean="0"/>
              <a:t>	Üretilen </a:t>
            </a:r>
            <a:r>
              <a:rPr lang="tr-TR" sz="2800" b="0"/>
              <a:t>ürünün Türkiye gümrük bölgesi dışına ihraç edilmesine izin verilebilir.  Ancak, eş değer eşyanın, serbest dolaşıma girecek ithal mallarıyla aynı kalitede olmaları ve aynı nitelikleri taşımaları gerekir.</a:t>
            </a:r>
          </a:p>
          <a:p>
            <a:endParaRPr lang="tr-TR" sz="2800" b="0"/>
          </a:p>
        </p:txBody>
      </p:sp>
    </p:spTree>
    <p:extLst>
      <p:ext uri="{BB962C8B-B14F-4D97-AF65-F5344CB8AC3E}">
        <p14:creationId xmlns:p14="http://schemas.microsoft.com/office/powerpoint/2010/main" val="2973993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404664"/>
            <a:ext cx="8784976" cy="6264696"/>
          </a:xfrm>
        </p:spPr>
        <p:txBody>
          <a:bodyPr>
            <a:normAutofit/>
          </a:bodyPr>
          <a:lstStyle/>
          <a:p>
            <a:r>
              <a:rPr lang="tr-TR" sz="2800"/>
              <a:t>1.2.5.	Gümrük Kontrolü Altında İşleme Rejimi</a:t>
            </a:r>
          </a:p>
          <a:p>
            <a:r>
              <a:rPr lang="tr-TR" sz="2800" b="0" smtClean="0"/>
              <a:t>	</a:t>
            </a:r>
          </a:p>
          <a:p>
            <a:r>
              <a:rPr lang="tr-TR" sz="2800" b="0"/>
              <a:t>	</a:t>
            </a:r>
            <a:r>
              <a:rPr lang="tr-TR" sz="2800" b="0" smtClean="0"/>
              <a:t>Serbest </a:t>
            </a:r>
            <a:r>
              <a:rPr lang="tr-TR" sz="2800" b="0"/>
              <a:t>dolaşıma girmemiş eşyanın Türkiye gümrük bölgesinde gümrük vergilerine veya ticaret politikası önlemlerine tabi olmaksızın, niteliğini veya durumunu değiştiren işlemlerde kullanılmaları ve işlemlerden elde edilen ürünlerin tabi oldukları gümrük vergileri üzerinden serbest dolaşıma girmeleri, gümrük kontrolü altında işleme rejimi çerçevesinde mümkündür. Bu tür ürünler, işlenmiş ürün olarak adlandırılır</a:t>
            </a:r>
          </a:p>
          <a:p>
            <a:endParaRPr lang="tr-TR" sz="2800" b="0"/>
          </a:p>
        </p:txBody>
      </p:sp>
    </p:spTree>
    <p:extLst>
      <p:ext uri="{BB962C8B-B14F-4D97-AF65-F5344CB8AC3E}">
        <p14:creationId xmlns:p14="http://schemas.microsoft.com/office/powerpoint/2010/main" val="278905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052736"/>
            <a:ext cx="8496944" cy="4373563"/>
          </a:xfrm>
        </p:spPr>
        <p:txBody>
          <a:bodyPr/>
          <a:lstStyle/>
          <a:p>
            <a:pPr algn="just"/>
            <a:r>
              <a:rPr lang="tr-TR" sz="2800"/>
              <a:t>1.2.6.	Dışarda İşleme Rejimi (Geçici İhracat)</a:t>
            </a:r>
          </a:p>
          <a:p>
            <a:pPr algn="just"/>
            <a:endParaRPr lang="tr-TR" sz="2800"/>
          </a:p>
          <a:p>
            <a:pPr algn="just"/>
            <a:r>
              <a:rPr lang="tr-TR" sz="2800" b="0" smtClean="0"/>
              <a:t>	Dışarıda </a:t>
            </a:r>
            <a:r>
              <a:rPr lang="tr-TR" sz="2800" b="0"/>
              <a:t>işleme rejimi kapsamında, serbest dolaşımdaki eşya dışında işleme faaliyetlerine tabi tutulmak üzere Türkiye gümrük bölgesinden geçici olarak ihraç edilebilir ve bu faaliyetler sonucunda elde edilen ürünler gümrük vergisinden tam veya kısmi muafiyet uygulanmak suretiyle tekrar serbest dolaşıma giriş yapabilir.</a:t>
            </a:r>
          </a:p>
          <a:p>
            <a:pPr algn="just"/>
            <a:endParaRPr lang="tr-TR"/>
          </a:p>
        </p:txBody>
      </p:sp>
    </p:spTree>
    <p:extLst>
      <p:ext uri="{BB962C8B-B14F-4D97-AF65-F5344CB8AC3E}">
        <p14:creationId xmlns:p14="http://schemas.microsoft.com/office/powerpoint/2010/main" val="34064158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404664"/>
            <a:ext cx="8712968" cy="6192688"/>
          </a:xfrm>
        </p:spPr>
        <p:txBody>
          <a:bodyPr>
            <a:normAutofit/>
          </a:bodyPr>
          <a:lstStyle/>
          <a:p>
            <a:r>
              <a:rPr lang="tr-TR" sz="2800"/>
              <a:t>1.2.7.	Transit Rejimi</a:t>
            </a:r>
          </a:p>
          <a:p>
            <a:r>
              <a:rPr lang="tr-TR" sz="2800" b="0" smtClean="0"/>
              <a:t>	Yolcu</a:t>
            </a:r>
            <a:r>
              <a:rPr lang="tr-TR" sz="2800" b="0"/>
              <a:t>, taşıt ve gümrük vergileri ile ticaret politikası önlemlerine tabi tutulmayan serbest dolaşıma girmemiş eşyanın veya gümrük işlemleri tamamlanmamış çıkış eşyasının duruma göre, yabancı bir ülkeden Türkiye gümrük bölgesinden geçerek yabancı bir ülkeye veya Türkiye' ye, Türkiye' den yabancı bir ülkeye veya Türkiye gümrük bölgesindeki bir iç gümrükten diğer bir iç gümrüğe taşınmasına transit denir. </a:t>
            </a:r>
            <a:endParaRPr lang="tr-TR" sz="2800" b="0" smtClean="0"/>
          </a:p>
          <a:p>
            <a:r>
              <a:rPr lang="tr-TR" sz="2800" b="0"/>
              <a:t>	</a:t>
            </a:r>
            <a:r>
              <a:rPr lang="tr-TR" sz="2800" b="0" smtClean="0"/>
              <a:t>Transit </a:t>
            </a:r>
            <a:r>
              <a:rPr lang="tr-TR" sz="2800" b="0"/>
              <a:t>olarak geçen yolcu, taşıt ve serbest dolaşıma girmemiş eşyalardan, transit geçişler dolayısıyla yapılan hizmet ve denetlemenin getirdiği ücretler hariç, gümrük vergileri alınmaz.</a:t>
            </a:r>
          </a:p>
          <a:p>
            <a:endParaRPr lang="tr-TR" sz="2800" b="0"/>
          </a:p>
        </p:txBody>
      </p:sp>
    </p:spTree>
    <p:extLst>
      <p:ext uri="{BB962C8B-B14F-4D97-AF65-F5344CB8AC3E}">
        <p14:creationId xmlns:p14="http://schemas.microsoft.com/office/powerpoint/2010/main" val="2104019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260648"/>
            <a:ext cx="7663408" cy="504056"/>
          </a:xfrm>
        </p:spPr>
        <p:txBody>
          <a:bodyPr>
            <a:normAutofit fontScale="90000"/>
          </a:bodyPr>
          <a:lstStyle/>
          <a:p>
            <a:r>
              <a:rPr lang="tr-TR" b="1"/>
              <a:t>1.4.	</a:t>
            </a:r>
            <a:r>
              <a:rPr lang="tr-TR" b="1" smtClean="0"/>
              <a:t>UluslararasI </a:t>
            </a:r>
            <a:r>
              <a:rPr lang="tr-TR" b="1"/>
              <a:t>Örgütler</a:t>
            </a:r>
          </a:p>
        </p:txBody>
      </p:sp>
      <p:sp>
        <p:nvSpPr>
          <p:cNvPr id="3" name="İçerik Yer Tutucusu 2"/>
          <p:cNvSpPr>
            <a:spLocks noGrp="1"/>
          </p:cNvSpPr>
          <p:nvPr>
            <p:ph idx="1"/>
          </p:nvPr>
        </p:nvSpPr>
        <p:spPr>
          <a:xfrm>
            <a:off x="107504" y="764704"/>
            <a:ext cx="8856984" cy="5976664"/>
          </a:xfrm>
        </p:spPr>
        <p:txBody>
          <a:bodyPr/>
          <a:lstStyle/>
          <a:p>
            <a:r>
              <a:rPr lang="tr-TR" sz="2800"/>
              <a:t>1.4.1.	DGO (Dünya Gümrük Örgütü)</a:t>
            </a:r>
          </a:p>
          <a:p>
            <a:pPr algn="just"/>
            <a:r>
              <a:rPr lang="tr-TR" sz="2800" b="0" smtClean="0"/>
              <a:t>	Gümrük </a:t>
            </a:r>
            <a:r>
              <a:rPr lang="tr-TR" sz="2800" b="0"/>
              <a:t>konularından sorumlu hükümetlerarası bağımsız bir organizasyon olarak  1952 yılında kurulan Dünya Gümrük Örgütü, </a:t>
            </a:r>
            <a:r>
              <a:rPr lang="tr-TR" sz="2800" b="0">
                <a:solidFill>
                  <a:srgbClr val="0070C0"/>
                </a:solidFill>
              </a:rPr>
              <a:t>Gümrük İdarelerinin verimliliğini ve etkililiğini artırmak, özellikle ticaretin kolaylaştırılması, gelir toplama, toplumun korunması ve arz zincirinin güvenliği gibi ulusal kalkınma amaçlarına katkıda bulunmalarına yardımcı olmaktır</a:t>
            </a:r>
            <a:r>
              <a:rPr lang="tr-TR" sz="2800" b="0"/>
              <a:t>.</a:t>
            </a:r>
          </a:p>
          <a:p>
            <a:pPr algn="just"/>
            <a:r>
              <a:rPr lang="tr-TR" sz="2800" b="0" smtClean="0"/>
              <a:t>	Türkiye’nin </a:t>
            </a:r>
            <a:r>
              <a:rPr lang="tr-TR" sz="2800" b="0"/>
              <a:t>Dünya Gümrük Örgütüne katılımına dair anlaşma 29.01.1953  tarihli, 8321 sayılı Resmi Gazete’de yayımlanarak yürürlüğe girmiştir. Şu an itibariyle, Dünya Gümrük Örgütüne üye ülke sayısı 169’dur.</a:t>
            </a:r>
          </a:p>
          <a:p>
            <a:endParaRPr lang="tr-TR" b="0"/>
          </a:p>
        </p:txBody>
      </p:sp>
    </p:spTree>
    <p:extLst>
      <p:ext uri="{BB962C8B-B14F-4D97-AF65-F5344CB8AC3E}">
        <p14:creationId xmlns:p14="http://schemas.microsoft.com/office/powerpoint/2010/main" val="18956519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980728"/>
            <a:ext cx="8640960" cy="5145435"/>
          </a:xfrm>
        </p:spPr>
        <p:txBody>
          <a:bodyPr>
            <a:normAutofit lnSpcReduction="10000"/>
          </a:bodyPr>
          <a:lstStyle/>
          <a:p>
            <a:r>
              <a:rPr lang="tr-TR" sz="2800"/>
              <a:t>1.4.2.	RİLO (Regional Inelligence Liaison Offices</a:t>
            </a:r>
            <a:r>
              <a:rPr lang="tr-TR" sz="2800" b="0"/>
              <a:t>)</a:t>
            </a:r>
          </a:p>
          <a:p>
            <a:pPr algn="just"/>
            <a:r>
              <a:rPr lang="tr-TR" sz="2800" b="0" smtClean="0"/>
              <a:t>	Dünya </a:t>
            </a:r>
            <a:r>
              <a:rPr lang="tr-TR" sz="2800" b="0"/>
              <a:t>Gümrük Örgütü’nün ilgili Komitesi tarafından 1992 yılında Bölgesel İstihbarat Bağlantı Ofislerinin (Regional Intelligence Liaison Offices) kurulmasına karar verilmiştir. </a:t>
            </a:r>
            <a:r>
              <a:rPr lang="tr-TR" sz="2800" b="0">
                <a:solidFill>
                  <a:srgbClr val="0070C0"/>
                </a:solidFill>
              </a:rPr>
              <a:t>Söz konusu Proje kapsamında, kaçakçılık olaylarına ilişkin olarak uluslararası kaynaklarla işbirliği ve bilgi değişimi yapılmaktadır. </a:t>
            </a:r>
            <a:r>
              <a:rPr lang="tr-TR" sz="2800" b="0"/>
              <a:t>Proje kapsamında, dünya genelinde 11 ülkede RILO Merkezi bulunmaktadır. 04 Temmuz 1994 tarihinden itibaren Türkiye adına Gümrükler Muhafaza Genel Müdürlüğü, Varşova / Polonya’da bulunan Doğu ve Orta Avrupa RILO Merkezi’ne üye olmuştur.</a:t>
            </a:r>
          </a:p>
          <a:p>
            <a:endParaRPr lang="tr-TR" sz="2800" b="0"/>
          </a:p>
        </p:txBody>
      </p:sp>
    </p:spTree>
    <p:extLst>
      <p:ext uri="{BB962C8B-B14F-4D97-AF65-F5344CB8AC3E}">
        <p14:creationId xmlns:p14="http://schemas.microsoft.com/office/powerpoint/2010/main" val="23593254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96752"/>
            <a:ext cx="8856984" cy="4929411"/>
          </a:xfrm>
        </p:spPr>
        <p:txBody>
          <a:bodyPr>
            <a:normAutofit/>
          </a:bodyPr>
          <a:lstStyle/>
          <a:p>
            <a:r>
              <a:rPr lang="tr-TR" sz="2800"/>
              <a:t>1.4.3.	SECI (Sınır Aşan Suçlarla Mücadele Merkezi) :</a:t>
            </a:r>
          </a:p>
          <a:p>
            <a:r>
              <a:rPr lang="tr-TR" sz="2800" b="0" smtClean="0"/>
              <a:t>	Balkanlarda </a:t>
            </a:r>
            <a:r>
              <a:rPr lang="tr-TR" sz="2800" b="0"/>
              <a:t>90’lı yılların başında eski Yugoslavya’da baş gösteren iç savaş bölgeyi kaos ve güvensizlik ortamına sürüklemiş, yaşanan istikrarsızlık ülkemizin de içinde bulunduğu bölge devletlerinin güvenlik ve ticari kaygılarını ön plana çıkarmıştır. </a:t>
            </a:r>
            <a:r>
              <a:rPr lang="tr-TR" sz="2800" b="0">
                <a:solidFill>
                  <a:srgbClr val="0070C0"/>
                </a:solidFill>
              </a:rPr>
              <a:t>Bölgede vuku bulan iç savaşın Birleşmiş Milletler koordinesinde uluslararası güç tarafından sonlandırılması neticesinde bölgesel istikrar için bölge ülkeleri arasında kurulacak yeni bir oluşumun gerekliliği ortaya çıkmıştır.</a:t>
            </a:r>
          </a:p>
          <a:p>
            <a:endParaRPr lang="tr-TR" sz="2800" b="0"/>
          </a:p>
        </p:txBody>
      </p:sp>
    </p:spTree>
    <p:extLst>
      <p:ext uri="{BB962C8B-B14F-4D97-AF65-F5344CB8AC3E}">
        <p14:creationId xmlns:p14="http://schemas.microsoft.com/office/powerpoint/2010/main" val="1491166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611986"/>
          </a:xfrm>
        </p:spPr>
        <p:txBody>
          <a:bodyPr>
            <a:normAutofit/>
          </a:bodyPr>
          <a:lstStyle/>
          <a:p>
            <a:r>
              <a:rPr lang="tr-TR" sz="3200" b="1"/>
              <a:t>1. ÜLKEMİZDEKİ GÜMRÜK REJİMLERİ</a:t>
            </a:r>
          </a:p>
        </p:txBody>
      </p:sp>
      <p:sp>
        <p:nvSpPr>
          <p:cNvPr id="3" name="İçerik Yer Tutucusu 2"/>
          <p:cNvSpPr>
            <a:spLocks noGrp="1"/>
          </p:cNvSpPr>
          <p:nvPr>
            <p:ph idx="1"/>
          </p:nvPr>
        </p:nvSpPr>
        <p:spPr>
          <a:xfrm>
            <a:off x="179512" y="764704"/>
            <a:ext cx="8784976" cy="5976664"/>
          </a:xfrm>
        </p:spPr>
        <p:txBody>
          <a:bodyPr>
            <a:normAutofit/>
          </a:bodyPr>
          <a:lstStyle/>
          <a:p>
            <a:endParaRPr lang="tr-TR" sz="2400" b="0" smtClean="0"/>
          </a:p>
          <a:p>
            <a:r>
              <a:rPr lang="tr-TR" sz="2400" b="0" smtClean="0"/>
              <a:t>	Ülkemizde </a:t>
            </a:r>
            <a:r>
              <a:rPr lang="tr-TR" sz="2400" b="0"/>
              <a:t>TBMM'de kabul edilen 4458 sayılı GÜMRÜK KANUNU 1995'te AB ile Gümrük Birliği'ne geçmesinden sonra AB’ye uyumlu olması açısından yeniden düzenlenmiştir. Gümrük işlemlerinde halen bu kanun uygulanmaktıdır.</a:t>
            </a:r>
          </a:p>
          <a:p>
            <a:r>
              <a:rPr lang="tr-TR" sz="2400" b="0" smtClean="0"/>
              <a:t>	Kanunun </a:t>
            </a:r>
            <a:r>
              <a:rPr lang="tr-TR" sz="2400" b="0"/>
              <a:t>amacı, Türkiye Cumhuriyeti Gümrük Bölgesine giren ve çıkan eşyaya ve taşıt araçlarına uygulanacak gümrük kurallarını belirlemektir. Ülkemizde yapılan işlemin özelliğine göre kısıtlama kararları (Rejim) alınmıştır.</a:t>
            </a:r>
          </a:p>
          <a:p>
            <a:endParaRPr lang="tr-TR" sz="2400" b="0"/>
          </a:p>
        </p:txBody>
      </p:sp>
    </p:spTree>
    <p:extLst>
      <p:ext uri="{BB962C8B-B14F-4D97-AF65-F5344CB8AC3E}">
        <p14:creationId xmlns:p14="http://schemas.microsoft.com/office/powerpoint/2010/main" val="31579603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268760"/>
            <a:ext cx="8363272" cy="4373563"/>
          </a:xfrm>
        </p:spPr>
        <p:txBody>
          <a:bodyPr>
            <a:normAutofit/>
          </a:bodyPr>
          <a:lstStyle/>
          <a:p>
            <a:r>
              <a:rPr lang="tr-TR" sz="2800"/>
              <a:t>1.4.4.	ZKA (Alman Gümrük Kriminal Dairesi)</a:t>
            </a:r>
          </a:p>
          <a:p>
            <a:r>
              <a:rPr lang="tr-TR" sz="2800" b="0" smtClean="0"/>
              <a:t>	</a:t>
            </a:r>
          </a:p>
          <a:p>
            <a:r>
              <a:rPr lang="tr-TR" sz="2800" b="0"/>
              <a:t>	</a:t>
            </a:r>
            <a:r>
              <a:rPr lang="tr-TR" sz="2800" b="0" smtClean="0"/>
              <a:t>Avrupa’daki </a:t>
            </a:r>
            <a:r>
              <a:rPr lang="tr-TR" sz="2800" b="0">
                <a:solidFill>
                  <a:srgbClr val="0070C0"/>
                </a:solidFill>
              </a:rPr>
              <a:t>uyuşturucu suçları ile mücadelede </a:t>
            </a:r>
            <a:r>
              <a:rPr lang="tr-TR" sz="2800" b="0"/>
              <a:t>uluslararası işbirliğinin önemli yollarından biri Dünya Gümrük Örgütü (WCO) tarafından oluşturulan ve günümüzde Alman Gümrük Kriminal Dairesi (ZKA) tarafından yürütülen Balkan Yolu Bilgi (Balkan-Info) Sistemidir.</a:t>
            </a:r>
          </a:p>
          <a:p>
            <a:endParaRPr lang="tr-TR" sz="2800" b="0"/>
          </a:p>
        </p:txBody>
      </p:sp>
    </p:spTree>
    <p:extLst>
      <p:ext uri="{BB962C8B-B14F-4D97-AF65-F5344CB8AC3E}">
        <p14:creationId xmlns:p14="http://schemas.microsoft.com/office/powerpoint/2010/main" val="21570042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784976" cy="6408712"/>
          </a:xfrm>
        </p:spPr>
        <p:txBody>
          <a:bodyPr>
            <a:normAutofit lnSpcReduction="10000"/>
          </a:bodyPr>
          <a:lstStyle/>
          <a:p>
            <a:r>
              <a:rPr lang="tr-TR" sz="2800"/>
              <a:t>1.4.5.	ECO (Economıc Cooperatıon Organızatıon)</a:t>
            </a:r>
          </a:p>
          <a:p>
            <a:pPr algn="just"/>
            <a:r>
              <a:rPr lang="tr-TR" sz="2800" b="0" smtClean="0"/>
              <a:t>	9 </a:t>
            </a:r>
            <a:r>
              <a:rPr lang="tr-TR" sz="2800" b="0"/>
              <a:t>Mayıs 1998 tarihinde, EİT üyesi ülkeler arasında “</a:t>
            </a:r>
            <a:r>
              <a:rPr lang="tr-TR" sz="2800" b="0">
                <a:solidFill>
                  <a:srgbClr val="0070C0"/>
                </a:solidFill>
              </a:rPr>
              <a:t>Kaçakçılık ve Gümrük Suçlarına Karşı İşbirliğine Yönelik Mutabakat Zaptı”</a:t>
            </a:r>
            <a:r>
              <a:rPr lang="tr-TR" sz="2800" b="0"/>
              <a:t> imzalanmıştır.</a:t>
            </a:r>
          </a:p>
          <a:p>
            <a:pPr algn="just"/>
            <a:r>
              <a:rPr lang="tr-TR" sz="2800" b="0" smtClean="0"/>
              <a:t>	Söz </a:t>
            </a:r>
            <a:r>
              <a:rPr lang="tr-TR" sz="2800" b="0"/>
              <a:t>konusu Veri Bankasına girilen bu verilerle, risk analizi çalışmaları  yapılarak ulusal ve bölgesel düzeyde risk profillerinin çıkartılması sağlanacaktır. Bu sayede, oluşturulacak kriterlerin ışığında birçok kaçakçılık girişimi başlamadan ve hedefine ulaşmadan engellenecektir. Bunun yanında belirlenen alanlarda EİT ülkeleri ile ortak operasyonlar yapmak, suçluları tüm üye ülkelerde takip etmek, yakalamak, kaçakçılıkta kullanılan yöntem ve rotaları güncel olarak izlemek, suç örgütlerinin her bir ülke bağlantısını bulmak şeklinde projeler gerçekleştirilecektir.</a:t>
            </a:r>
          </a:p>
          <a:p>
            <a:endParaRPr lang="tr-TR" b="0"/>
          </a:p>
        </p:txBody>
      </p:sp>
    </p:spTree>
    <p:extLst>
      <p:ext uri="{BB962C8B-B14F-4D97-AF65-F5344CB8AC3E}">
        <p14:creationId xmlns:p14="http://schemas.microsoft.com/office/powerpoint/2010/main" val="17895689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052736"/>
            <a:ext cx="8568952" cy="5073427"/>
          </a:xfrm>
        </p:spPr>
        <p:txBody>
          <a:bodyPr>
            <a:normAutofit/>
          </a:bodyPr>
          <a:lstStyle/>
          <a:p>
            <a:r>
              <a:rPr lang="tr-TR" sz="2800"/>
              <a:t>1.4.6.	Agıs-Kalmar</a:t>
            </a:r>
          </a:p>
          <a:p>
            <a:r>
              <a:rPr lang="tr-TR" sz="2800" b="0" smtClean="0"/>
              <a:t>	Avrupa </a:t>
            </a:r>
            <a:r>
              <a:rPr lang="tr-TR" sz="2800" b="0"/>
              <a:t>Birliği üyesi ülkeler ile aday ülkelerin Kanun Uygulayıcı Birimlerinin </a:t>
            </a:r>
            <a:r>
              <a:rPr lang="tr-TR" sz="2800" b="0">
                <a:solidFill>
                  <a:srgbClr val="0070C0"/>
                </a:solidFill>
              </a:rPr>
              <a:t>demiryolu taşımacılığı konusunda bilgi ve becerilerinin paylaşılması, Avrupa genelinde risk değerlendirmesi yapılması, istihbarat ağı oluşturulması, durum raporlarının hazırlanıp paylaşılması, istihbarat kaynaklarının aktive edilerek i</a:t>
            </a:r>
            <a:r>
              <a:rPr lang="tr-TR" sz="2800" b="0"/>
              <a:t>yileştirilmesi çalışmalarına katkıda bulunmak üzere İngiliz Gümrük İdaresinin destekleri ile AGIS – KALMAR Projesi geliştirilmiştir. AGIS Programı Ortaklık Belgesi 06.04.2004 tarihinde imzalanmıştır.</a:t>
            </a:r>
          </a:p>
          <a:p>
            <a:endParaRPr lang="tr-TR" sz="2800" b="0"/>
          </a:p>
        </p:txBody>
      </p:sp>
    </p:spTree>
    <p:extLst>
      <p:ext uri="{BB962C8B-B14F-4D97-AF65-F5344CB8AC3E}">
        <p14:creationId xmlns:p14="http://schemas.microsoft.com/office/powerpoint/2010/main" val="6818651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476672"/>
            <a:ext cx="8712968" cy="6192688"/>
          </a:xfrm>
        </p:spPr>
        <p:txBody>
          <a:bodyPr>
            <a:noAutofit/>
          </a:bodyPr>
          <a:lstStyle/>
          <a:p>
            <a:r>
              <a:rPr lang="tr-TR" sz="2800"/>
              <a:t>1.5.	Gümrük Kapıları</a:t>
            </a:r>
          </a:p>
          <a:p>
            <a:r>
              <a:rPr lang="tr-TR" sz="2800" b="0" smtClean="0"/>
              <a:t>4458 </a:t>
            </a:r>
            <a:r>
              <a:rPr lang="tr-TR" sz="2800" b="0"/>
              <a:t>nu.lı Gümrük Kanunu’na göre; Türkiye Cumhuriyeti Gümrük Bölgesi, Türkiye Cumhuriyeti topraklarını kapsar. Türkiye kara suları, iç suları ve hava sahası gümrük bölgesine dâhildir.</a:t>
            </a:r>
          </a:p>
          <a:p>
            <a:r>
              <a:rPr lang="tr-TR" sz="2800" b="0"/>
              <a:t> </a:t>
            </a:r>
            <a:r>
              <a:rPr lang="tr-TR" sz="2800" b="0" smtClean="0"/>
              <a:t>	Kara</a:t>
            </a:r>
            <a:r>
              <a:rPr lang="tr-TR" sz="2800" b="0"/>
              <a:t>, su ve havada gümrük hattından giriş ve çıkış, gümrük kapılarından yapılır. Türkiye Gümrük Bölgesi’ne (Kara, su ve havada gümrük hattından) giriş ve çıkış, gümrük kapılarından yapılır. Türkiye Gümrük Bölgesi’nin giriş noktalarındaki gümrük kapıları ile içeride bulunan gümrük kapıları arasında belirli yolların takip edilmesi zorunludur</a:t>
            </a:r>
          </a:p>
        </p:txBody>
      </p:sp>
    </p:spTree>
    <p:extLst>
      <p:ext uri="{BB962C8B-B14F-4D97-AF65-F5344CB8AC3E}">
        <p14:creationId xmlns:p14="http://schemas.microsoft.com/office/powerpoint/2010/main" val="19133447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908720"/>
            <a:ext cx="8568952" cy="5021635"/>
          </a:xfrm>
        </p:spPr>
        <p:txBody>
          <a:bodyPr>
            <a:normAutofit/>
          </a:bodyPr>
          <a:lstStyle/>
          <a:p>
            <a:r>
              <a:rPr lang="tr-TR" sz="2800"/>
              <a:t>1.6.	Gümrük Muafiyeti ve İstisnası</a:t>
            </a:r>
          </a:p>
          <a:p>
            <a:endParaRPr lang="tr-TR" sz="2800" b="0"/>
          </a:p>
          <a:p>
            <a:pPr algn="just"/>
            <a:r>
              <a:rPr lang="tr-TR" sz="2800" b="0" smtClean="0"/>
              <a:t>	Gümrük </a:t>
            </a:r>
            <a:r>
              <a:rPr lang="tr-TR" sz="2800" b="0"/>
              <a:t>Vergilerinden Muafiyet ve </a:t>
            </a:r>
            <a:r>
              <a:rPr lang="tr-TR" sz="2800" b="0" smtClean="0"/>
              <a:t>İstisna Gümrük </a:t>
            </a:r>
            <a:r>
              <a:rPr lang="tr-TR" sz="2800" b="0"/>
              <a:t>Kanunu madde 167’ye göre aşağıda sayılan hâllerde, serbest dolaşıma sokulacak eşya gümrük vergilerinden </a:t>
            </a:r>
            <a:r>
              <a:rPr lang="tr-TR" sz="2800" b="0" smtClean="0"/>
              <a:t>muaftır</a:t>
            </a:r>
            <a:r>
              <a:rPr lang="tr-TR" sz="2800" b="0"/>
              <a:t>.</a:t>
            </a:r>
            <a:endParaRPr lang="tr-TR" sz="2800" b="0" smtClean="0"/>
          </a:p>
          <a:p>
            <a:pPr algn="just"/>
            <a:r>
              <a:rPr lang="tr-TR" sz="2800" b="0" smtClean="0"/>
              <a:t>	Serbest </a:t>
            </a:r>
            <a:r>
              <a:rPr lang="tr-TR" sz="2800" b="0"/>
              <a:t>dolaşımda bulunan eşya, Türkiye Gümrük Bölgesi’nden ihraç edildikten sonra üç yıl içinde yeniden serbest dolaşıma girmesi hâlinde ve beyan sahibinin talebi üzerine, ithalat vergilerinden muaf tutulur. </a:t>
            </a:r>
          </a:p>
          <a:p>
            <a:endParaRPr lang="tr-TR" sz="2800" b="0"/>
          </a:p>
        </p:txBody>
      </p:sp>
    </p:spTree>
    <p:extLst>
      <p:ext uri="{BB962C8B-B14F-4D97-AF65-F5344CB8AC3E}">
        <p14:creationId xmlns:p14="http://schemas.microsoft.com/office/powerpoint/2010/main" val="11254865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260648"/>
            <a:ext cx="5791200" cy="615598"/>
          </a:xfrm>
        </p:spPr>
        <p:txBody>
          <a:bodyPr>
            <a:normAutofit fontScale="90000"/>
          </a:bodyPr>
          <a:lstStyle/>
          <a:p>
            <a:r>
              <a:rPr lang="tr-TR" b="1"/>
              <a:t>2. GÜMRÜK CEZALARI</a:t>
            </a:r>
          </a:p>
        </p:txBody>
      </p:sp>
      <p:sp>
        <p:nvSpPr>
          <p:cNvPr id="3" name="İçerik Yer Tutucusu 2"/>
          <p:cNvSpPr>
            <a:spLocks noGrp="1"/>
          </p:cNvSpPr>
          <p:nvPr>
            <p:ph idx="1"/>
          </p:nvPr>
        </p:nvSpPr>
        <p:spPr>
          <a:xfrm>
            <a:off x="179512" y="836712"/>
            <a:ext cx="8784976" cy="5904656"/>
          </a:xfrm>
        </p:spPr>
        <p:txBody>
          <a:bodyPr>
            <a:normAutofit/>
          </a:bodyPr>
          <a:lstStyle/>
          <a:p>
            <a:endParaRPr lang="tr-TR" sz="2400" b="0" smtClean="0"/>
          </a:p>
          <a:p>
            <a:pPr algn="just"/>
            <a:r>
              <a:rPr lang="tr-TR" sz="2400" b="0"/>
              <a:t>	</a:t>
            </a:r>
            <a:r>
              <a:rPr lang="tr-TR" sz="2400" b="0" smtClean="0"/>
              <a:t>Türkiye </a:t>
            </a:r>
            <a:r>
              <a:rPr lang="tr-TR" sz="2400" b="0"/>
              <a:t>Cumhuriyeti Gümrük Bölgesine giren ve çıkan eşyaya ve taşıt araçlarına uygulanacak gümrük kurallarını gümrük kanunu, ilgili yönetmelikler, teşvikler ve yapılan anlaşmalar çerçevesinde belirlemektir. Ülke toprakları, kara suları, iç suları ve hava sahası gümrük bölgesine dahildir. Bu alanlar içinde meydana gelen giriş ve çıkış  işmeleri  üzerinden gümrük vergisi alınır.</a:t>
            </a:r>
          </a:p>
          <a:p>
            <a:pPr algn="just"/>
            <a:r>
              <a:rPr lang="tr-TR" sz="2400" b="0" smtClean="0"/>
              <a:t>	Gümrük </a:t>
            </a:r>
            <a:r>
              <a:rPr lang="tr-TR" sz="2400" b="0"/>
              <a:t>vergileri, gümrük yükümlülüğünün doğduğu tarihte yürürlükte olan gümrük tarifesine göre hesaplanır.</a:t>
            </a:r>
          </a:p>
          <a:p>
            <a:endParaRPr lang="tr-TR" sz="2400" b="0"/>
          </a:p>
        </p:txBody>
      </p:sp>
    </p:spTree>
    <p:extLst>
      <p:ext uri="{BB962C8B-B14F-4D97-AF65-F5344CB8AC3E}">
        <p14:creationId xmlns:p14="http://schemas.microsoft.com/office/powerpoint/2010/main" val="36371874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856984" cy="6480720"/>
          </a:xfrm>
        </p:spPr>
        <p:txBody>
          <a:bodyPr>
            <a:normAutofit fontScale="77500" lnSpcReduction="20000"/>
          </a:bodyPr>
          <a:lstStyle/>
          <a:p>
            <a:r>
              <a:rPr lang="tr-TR" sz="2800"/>
              <a:t>2.1.	Gümrük Vergilerinin Geç Ödenmesi</a:t>
            </a:r>
          </a:p>
          <a:p>
            <a:pPr algn="just"/>
            <a:r>
              <a:rPr lang="tr-TR" sz="2800" b="0" smtClean="0"/>
              <a:t>	Gümrük </a:t>
            </a:r>
            <a:r>
              <a:rPr lang="tr-TR" sz="2800" b="0"/>
              <a:t>idaresi tarafından gerekli bilgiler kullanılarak tahakkuk ettirilen gümrük vergileri, gümrük vergileri tahakkukunu izleme defterine veya bilgisayara kaydedilir. Bilgisayara kayıt hâlinde, bilgisayar çıktıları gümrük vergileri tahakkukunu izleme defteri yerine geçer.</a:t>
            </a:r>
          </a:p>
          <a:p>
            <a:pPr algn="just"/>
            <a:r>
              <a:rPr lang="tr-TR" sz="2800" b="0" smtClean="0"/>
              <a:t>	Yapılan </a:t>
            </a:r>
            <a:r>
              <a:rPr lang="tr-TR" sz="2800" b="0"/>
              <a:t>denetlemeler sonucunda hiç alınmadığı veya noksan alındığı belirlenen veya tebliğ edilemeyen gümrük vergilerine ilişkin tebligat, gümrük yükümlülüğünün doğduğu tarihten itibaren üç yıl içinde yapılır. Şu kadar ki, gümrük yükümlülüğünün doğduğu olayla ilgili olarak dava açılması zaman aşımını durdurur.</a:t>
            </a:r>
          </a:p>
          <a:p>
            <a:pPr algn="just"/>
            <a:r>
              <a:rPr lang="tr-TR" sz="2800"/>
              <a:t>Gümrük Vergilerinin Ödenmesine İlişkin Süre</a:t>
            </a:r>
          </a:p>
          <a:p>
            <a:pPr algn="just"/>
            <a:r>
              <a:rPr lang="tr-TR" sz="2800" b="0" smtClean="0"/>
              <a:t>	Yapılan </a:t>
            </a:r>
            <a:r>
              <a:rPr lang="tr-TR" sz="2800" b="0"/>
              <a:t>kontrol ve denetlemeler sonucunda hiç alınmadığı veya noksan alındığı belirlenen gümrük vergileri ile işlemleri daha sonra yapılmak üzere teslim edilen eşyaya ilişkin gümrük vergilerinin, yükümlüye tebliğ edildiği tarihten itibaren 10 gün içinde ödenmesi zorunludur. Bununla birlikte, bu sürelerin bittiği tarihten itibaren ilgilinin yazılı istemde bulunması ve teminat alınması koşuluyla bu süre 30 gün daha uzatılabilir. Uzatılan süre için 6183 sayılı Amme Alacaklarının Tahsil Usulü Hakkında Kanun hükümlerine göre gecikme zammı oranında faiz alınır.</a:t>
            </a:r>
          </a:p>
          <a:p>
            <a:pPr algn="just"/>
            <a:endParaRPr lang="tr-TR" sz="2800" b="0"/>
          </a:p>
          <a:p>
            <a:pPr algn="just"/>
            <a:endParaRPr lang="tr-TR" sz="2800" b="0"/>
          </a:p>
        </p:txBody>
      </p:sp>
    </p:spTree>
    <p:extLst>
      <p:ext uri="{BB962C8B-B14F-4D97-AF65-F5344CB8AC3E}">
        <p14:creationId xmlns:p14="http://schemas.microsoft.com/office/powerpoint/2010/main" val="24109258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332656"/>
            <a:ext cx="8856984" cy="6408712"/>
          </a:xfrm>
        </p:spPr>
        <p:txBody>
          <a:bodyPr>
            <a:normAutofit lnSpcReduction="10000"/>
          </a:bodyPr>
          <a:lstStyle/>
          <a:p>
            <a:r>
              <a:rPr lang="tr-TR" sz="2400"/>
              <a:t>2.2.	Kaçakçılık</a:t>
            </a:r>
          </a:p>
          <a:p>
            <a:r>
              <a:rPr lang="tr-TR" sz="2400" b="0" smtClean="0"/>
              <a:t>4926 </a:t>
            </a:r>
            <a:r>
              <a:rPr lang="tr-TR" sz="2400" b="0"/>
              <a:t>sayılı Kaçakçılıkla Mücadele Kanunu madde 1 uyarınca kaçakçılık fiilleri ve cezaları aşağıdaki gibidir:</a:t>
            </a:r>
          </a:p>
          <a:p>
            <a:r>
              <a:rPr lang="tr-TR" sz="2400" b="0"/>
              <a:t>(1)	Eşyayı, gümrük işlemlerine tabi tutmaksızın Türkiye'ye ithal eden kişi, bir yıldan beş yıla kadar hapis ve on bin güne kadar adli para cezası ile cezalandırılır. Eşyanın, belirlenen gümrük kapıları dışından Türkiye'ye ithal edilmesi hâlinde, verilecek ceza üçte birinden yarısına kadar artırılır.</a:t>
            </a:r>
          </a:p>
          <a:p>
            <a:r>
              <a:rPr lang="tr-TR" sz="2400" b="0"/>
              <a:t>(2)	Eşyayı, sahte belge kullanmak suretiyle gümrük vergileri kısmen veya tamamen ödenmeksizin Türkiye'ye ithal eden kişi, bir yıldan beş yıla kadar hapis ve on bin güne kadar adli para cezası ile cezalandırılır.</a:t>
            </a:r>
          </a:p>
          <a:p>
            <a:r>
              <a:rPr lang="tr-TR" sz="2400" b="0"/>
              <a:t>(3)	Transit rejimi çerçevesinde taşınan serbest dolaşımda bulunmayan eşyayı, rejim hükümlerine aykırı olarak gümrük bölgesinde bırakan kişi, altı aydan iki yıla kadar hapis ve beş bin güne kadar adli para cezası ile cezalandırılır.</a:t>
            </a:r>
          </a:p>
          <a:p>
            <a:endParaRPr lang="tr-TR" sz="2400" b="0"/>
          </a:p>
        </p:txBody>
      </p:sp>
    </p:spTree>
    <p:extLst>
      <p:ext uri="{BB962C8B-B14F-4D97-AF65-F5344CB8AC3E}">
        <p14:creationId xmlns:p14="http://schemas.microsoft.com/office/powerpoint/2010/main" val="25625497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332656"/>
            <a:ext cx="8496944" cy="6336704"/>
          </a:xfrm>
        </p:spPr>
        <p:txBody>
          <a:bodyPr>
            <a:normAutofit/>
          </a:bodyPr>
          <a:lstStyle/>
          <a:p>
            <a:r>
              <a:rPr lang="tr-TR" sz="2400" b="0"/>
              <a:t>(4)	Belli bir amaç için kullanılmak veya işlenmek üzere ülkeye geçici ithalat ve dâhilde işleme rejimi çerçevesinde getirilen eşyayı, sahte belge ile yurt dışına çıkarmış gibi işlem yapan kişi, altı aydan üç yıla kadar hapis ve beş bin güne kadar adli para cezası ile cezalandırılır.</a:t>
            </a:r>
          </a:p>
          <a:p>
            <a:r>
              <a:rPr lang="tr-TR" sz="2400" b="0"/>
              <a:t>(5)	Birinci ila dördüncü fıkralarda tanımlanan fiillerin işlenmesine iştirak etmeksizin bunların konusunu oluşturan eşyayı, bu özelliğini bilerek ve ticari amaçla satın alan, satışa arz eden, satan, taşıyan veya saklayan kişi altı aydan iki yıla kadar hapis ve beş bin güne kadar adli para cezası ile cezalandırılır.</a:t>
            </a:r>
          </a:p>
          <a:p>
            <a:r>
              <a:rPr lang="tr-TR" sz="2400" b="0"/>
              <a:t>(6)	Özel kanunları gereğince gümrük vergilerinden kısmen veya tamamen muaf olarak ithal edilen eşyayı ithal amacı dışında başka bir kullanıma tahsis eden, satan veya devreden ya da bu özelliğini bilerek satın alan veya kabul eden kişi, üç aydan bir yıla kadar hapis ve beş bin güne kadar adli para cezası ile cezalandırılır.</a:t>
            </a:r>
          </a:p>
          <a:p>
            <a:endParaRPr lang="tr-TR" sz="2400" b="0"/>
          </a:p>
        </p:txBody>
      </p:sp>
    </p:spTree>
    <p:extLst>
      <p:ext uri="{BB962C8B-B14F-4D97-AF65-F5344CB8AC3E}">
        <p14:creationId xmlns:p14="http://schemas.microsoft.com/office/powerpoint/2010/main" val="5697303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56984" cy="6624736"/>
          </a:xfrm>
        </p:spPr>
        <p:txBody>
          <a:bodyPr>
            <a:normAutofit fontScale="92500" lnSpcReduction="10000"/>
          </a:bodyPr>
          <a:lstStyle/>
          <a:p>
            <a:r>
              <a:rPr lang="tr-TR" sz="2400" b="0"/>
              <a:t>(7)	İthali kanun gereği yasak olan eşyayı ithal eden kişi, fiil daha ağır bir cezayı gerektiren suç oluşturmadığı takdirde, iki yıldan altı yıla kadar hapis ve yirmi bin güne kadar adli para cezası ile cezalandırılır. İthali yasak eşyayı, bu özelliğini bilerek satın alan, satışa arz eden, satan, taşıyan veya saklayan kişi aynı ceza ile cezalandırılır.</a:t>
            </a:r>
          </a:p>
          <a:p>
            <a:r>
              <a:rPr lang="tr-TR" sz="2400" b="0"/>
              <a:t>(8)	Antrepo veya geçici depolama yerlerindeki serbest dolaşımda bulunmayan eşyayı, Gümrük İdaresinin izni olmadan kısmen veya tamamen çıkaran veya değiştiren kişiye, eşyanın gümrüklenmiş değerinin iki katı idari para cezası verilir.</a:t>
            </a:r>
          </a:p>
          <a:p>
            <a:r>
              <a:rPr lang="tr-TR" sz="2400" b="0"/>
              <a:t>(9)	Geçici ithalat, dâhilde işleme ve gümrük kontrolü altında işleme rejimi çerçevesinde ülkeye getirilen eşyayı, gümrük işlemlerini gerçekleştirmeksizin serbest dolaşıma sokan kişiye eşyanın gümrüklenmiş değerinin iki katı idari para cezası verilir.</a:t>
            </a:r>
          </a:p>
          <a:p>
            <a:r>
              <a:rPr lang="tr-TR" sz="2400" b="0"/>
              <a:t>(10)	Genel düzenleyici idari işlemlerle ithali yasaklanan eşyayı ithal eden kişiye, eşyanın gümrüklenmiş değerinin dört katı idari para cezası verilir. Eşyanın değersiz, artık veya atık madde olması durumunda, idari para cezası; dökme hâlinde gelen eşya için ton başına yirmi bin Türk lirası; ambalajlı gelmesi hâlinde kap başına dört yüz Türk lirası olarak hesaplanır.</a:t>
            </a:r>
          </a:p>
          <a:p>
            <a:endParaRPr lang="tr-TR" sz="2400" b="0"/>
          </a:p>
        </p:txBody>
      </p:sp>
    </p:spTree>
    <p:extLst>
      <p:ext uri="{BB962C8B-B14F-4D97-AF65-F5344CB8AC3E}">
        <p14:creationId xmlns:p14="http://schemas.microsoft.com/office/powerpoint/2010/main" val="3663688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752600"/>
            <a:ext cx="8496944" cy="4373563"/>
          </a:xfrm>
        </p:spPr>
        <p:txBody>
          <a:bodyPr/>
          <a:lstStyle/>
          <a:p>
            <a:r>
              <a:rPr lang="tr-TR" sz="2800"/>
              <a:t>1.1.1.	Gümrük Tarifesi</a:t>
            </a:r>
          </a:p>
          <a:p>
            <a:r>
              <a:rPr lang="tr-TR" sz="2800" b="0" smtClean="0"/>
              <a:t>	Ülkeye </a:t>
            </a:r>
            <a:r>
              <a:rPr lang="tr-TR" sz="2800" b="0"/>
              <a:t>girişi veya çıkışı kısmen veya tamamen izne bağlanmış mallar için gümrük vergisi uygulanır. Verginin alınmasına ilişkin oluşturulmuş listelere gümrük cetveli denir. Cetveldeki ürünler üzerinden alınması gereken gümrük vergilerine ise gümrük tarifesi denir. Tarifede Türkiye ile dış ticaret yapan ülkeler hakkında çeşitli kısıtlamalar da bulunur.</a:t>
            </a:r>
          </a:p>
          <a:p>
            <a:endParaRPr lang="tr-TR" sz="2400" b="0"/>
          </a:p>
        </p:txBody>
      </p:sp>
    </p:spTree>
    <p:extLst>
      <p:ext uri="{BB962C8B-B14F-4D97-AF65-F5344CB8AC3E}">
        <p14:creationId xmlns:p14="http://schemas.microsoft.com/office/powerpoint/2010/main" val="40423582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8640"/>
            <a:ext cx="8640960" cy="6408712"/>
          </a:xfrm>
        </p:spPr>
        <p:txBody>
          <a:bodyPr>
            <a:normAutofit lnSpcReduction="10000"/>
          </a:bodyPr>
          <a:lstStyle/>
          <a:p>
            <a:r>
              <a:rPr lang="tr-TR" sz="2400" b="0"/>
              <a:t>(11)	İthali lisansa, şarta, izne, kısıntıya veya belli kuruluşların vereceği uygunluk veya yeterlilik belgesine tabi olan eşyayı, aldatıcı işlem ve davranışlarla ithal eden kişiye, eşyanın gümrüklenmiş değerinin iki katı idari para cezası verilir. Eşyanın değersiz, artık veya atık madde olması durumunda, idari para cezası; dökme hâlinde gelen eşya için ton başına beş  bin Türk lirası; ambalajlı gelmesi halinde kap başına yüz Türk lirası olarak hesaplanır.</a:t>
            </a:r>
          </a:p>
          <a:p>
            <a:r>
              <a:rPr lang="tr-TR" sz="2400" b="0" smtClean="0"/>
              <a:t>(</a:t>
            </a:r>
            <a:r>
              <a:rPr lang="tr-TR" sz="2400" b="0"/>
              <a:t>12)	İhracı kanun gereği yasak olan eşyayı Türkiye'den ihraç eden kişi, fiil daha ağır cezayı gerektiren başka bir suç oluşturmadığı takdirde altı aydan iki yıla kadar hapis ve beş bin güne kadar adli para cezası ile cezalandırılır.</a:t>
            </a:r>
          </a:p>
          <a:p>
            <a:r>
              <a:rPr lang="tr-TR" sz="2400" b="0"/>
              <a:t> </a:t>
            </a:r>
            <a:r>
              <a:rPr lang="tr-TR" sz="2400" b="0" smtClean="0"/>
              <a:t>(</a:t>
            </a:r>
            <a:r>
              <a:rPr lang="tr-TR" sz="2400" b="0"/>
              <a:t>13)	Genel düzenleyici idari işlemlerle ihracı yasaklanan eşyayı ihraç eden kişiye, eşyanın gümrüklenmiş değerinin iki katı idari para cezası verilir. İhracı lisansa, şarta, izne, kısıntıya veya belli kuruluşların vereceği uygunluk veya yeterlilik belgesine tabi olan eşyayı aldatıcı işlem ve davranışlarla ihraç eden kişiye, eşyanın gümrüklenmiş değerinin yarısı kadar idari para cezası verilir.</a:t>
            </a:r>
          </a:p>
          <a:p>
            <a:endParaRPr lang="tr-TR" sz="2400" b="0"/>
          </a:p>
        </p:txBody>
      </p:sp>
    </p:spTree>
    <p:extLst>
      <p:ext uri="{BB962C8B-B14F-4D97-AF65-F5344CB8AC3E}">
        <p14:creationId xmlns:p14="http://schemas.microsoft.com/office/powerpoint/2010/main" val="3349743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8640"/>
            <a:ext cx="8568952" cy="6408712"/>
          </a:xfrm>
        </p:spPr>
        <p:txBody>
          <a:bodyPr>
            <a:normAutofit/>
          </a:bodyPr>
          <a:lstStyle/>
          <a:p>
            <a:r>
              <a:rPr lang="tr-TR" sz="2400" b="0"/>
              <a:t>(14)	İhracat gerçekleşmediği hâlde gerçekleşmiş gibi göstermek ya da gerçekleştirilen ihracata konu malın cins, miktar, evsaf veya fiyatını değişik göstererek ilgili kanun hükümlerine göre teşvik, sübvansiyon veya parasal iadelerden yararlanmak suretiyle haksız çıkar sağlayan kişi, bir yıldan beş yıla kadar hapis ve on bin güne kadar adli para cezası ile cezalandırılır. Beyanname ve eki belgelerde gösterilen ile gerçekte ihraç edilen eşya arasında yüzde onu aşmayan bir fark bulunması hâlinde, sadece 27/10/1999 tarihli ve 4458 sayılı Gümrük Kanunu hükümlerine göre işlem yapılır.</a:t>
            </a:r>
          </a:p>
          <a:p>
            <a:r>
              <a:rPr lang="tr-TR" sz="2400" b="0"/>
              <a:t>(15)	Gümrük vergileri ödenmek suretiyle ihraç edilebilen eşyayı, gümrük işlemlerine tabi tutmaksızın veya aldatıcı işlem ve davranışlarla gümrük vergileri kısmen veya tamamen ödenmeksizin Türkiye'den ihraç eden kişiye, eşyanın gümrük vergilerinin iki katı idari para cezası verilir.</a:t>
            </a:r>
          </a:p>
          <a:p>
            <a:endParaRPr lang="tr-TR" sz="2400" b="0"/>
          </a:p>
        </p:txBody>
      </p:sp>
    </p:spTree>
    <p:extLst>
      <p:ext uri="{BB962C8B-B14F-4D97-AF65-F5344CB8AC3E}">
        <p14:creationId xmlns:p14="http://schemas.microsoft.com/office/powerpoint/2010/main" val="2501353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12968" cy="6552728"/>
          </a:xfrm>
        </p:spPr>
        <p:txBody>
          <a:bodyPr>
            <a:normAutofit/>
          </a:bodyPr>
          <a:lstStyle/>
          <a:p>
            <a:endParaRPr lang="tr-TR" sz="2400" b="0" smtClean="0"/>
          </a:p>
          <a:p>
            <a:r>
              <a:rPr lang="tr-TR" sz="2400" b="0" smtClean="0"/>
              <a:t>(</a:t>
            </a:r>
            <a:r>
              <a:rPr lang="tr-TR" sz="2400" b="0"/>
              <a:t>16)	İhracatın, aracı şirket üzerinden gerçekleştirilmesi hâlinde, iştirake ilişkin hükümler saklı kalmak üzere bu madde hükümlerine göre ceza yaptırımı, imalatçı veya tedarikçi ihracatçılar hakkında uygulanır. Ancak bu Kanun’un gerekli kıldığı  nezaret görevini yerine getirmeyen aracı şirket yetkililerine, malın gümrüklenmiş değerinin yarısı kadar idari para cezası verilir.</a:t>
            </a:r>
          </a:p>
          <a:p>
            <a:r>
              <a:rPr lang="tr-TR" sz="2400" b="0"/>
              <a:t>(17)	On altıncı fıkra hariç, bu maddede tanımlanan kabahatler, ancak kasten işlenebilir.</a:t>
            </a:r>
          </a:p>
          <a:p>
            <a:r>
              <a:rPr lang="tr-TR" sz="2400" b="0"/>
              <a:t>(18)	Yukarıdaki fıkralarda tanımlanan suçlar ile onuncu fıkrada tanımlanan kabahat fiilleri, teşebbüs aşamasında kalmış olsa bile tamamlanmış gibi cezalandırılır.</a:t>
            </a:r>
          </a:p>
          <a:p>
            <a:endParaRPr lang="tr-TR" sz="2400" b="0"/>
          </a:p>
        </p:txBody>
      </p:sp>
    </p:spTree>
    <p:extLst>
      <p:ext uri="{BB962C8B-B14F-4D97-AF65-F5344CB8AC3E}">
        <p14:creationId xmlns:p14="http://schemas.microsoft.com/office/powerpoint/2010/main" val="25293385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12968" cy="6408712"/>
          </a:xfrm>
        </p:spPr>
        <p:txBody>
          <a:bodyPr>
            <a:normAutofit/>
          </a:bodyPr>
          <a:lstStyle/>
          <a:p>
            <a:r>
              <a:rPr lang="tr-TR" sz="2400"/>
              <a:t>2.3.	Malların Zamanında Kapılardan Çekilmemesi ve Tasfiye</a:t>
            </a:r>
          </a:p>
          <a:p>
            <a:r>
              <a:rPr lang="tr-TR" sz="2400" b="0"/>
              <a:t>1.	Beyannamesi tescil edilen ve süresi içinde işlemleri tamamlanmayan eşya</a:t>
            </a:r>
          </a:p>
          <a:p>
            <a:r>
              <a:rPr lang="tr-TR" sz="2400" b="0"/>
              <a:t>2.	Tahlilden arta kalan ve ilgilisi tarafından bir ay içerisinde alınmayan numunelik eşya</a:t>
            </a:r>
          </a:p>
          <a:p>
            <a:r>
              <a:rPr lang="tr-TR" sz="2400" b="0"/>
              <a:t>3.	Yolcu eşyasına mahsus gümrük ambarlarına konulan ve buralarda bekleme  süresi dolan yolculara ait eşya</a:t>
            </a:r>
          </a:p>
          <a:p>
            <a:r>
              <a:rPr lang="tr-TR" sz="2400" b="0"/>
              <a:t>4.	Verilen süre içinde kendilerine gümrükçe onaylanmış bir işlem veya kullanım tayini için gerekli işlemlere başlanmamış eşya</a:t>
            </a:r>
          </a:p>
          <a:p>
            <a:r>
              <a:rPr lang="tr-TR" sz="2400" b="0"/>
              <a:t>5.	Antrepoda bulunan eşya için gümrükçe onaylanmış bir işlem veya kullanım  tayin edilmesine ilişkin beyannamenin tescilinden sonra otuz gün içinde  işlemleri bitirilmeyen eşya</a:t>
            </a:r>
          </a:p>
          <a:p>
            <a:r>
              <a:rPr lang="tr-TR" sz="2400" b="0"/>
              <a:t>6.	Belirlenen süreleri dolan eşya</a:t>
            </a:r>
          </a:p>
          <a:p>
            <a:r>
              <a:rPr lang="tr-TR" sz="2400" b="0"/>
              <a:t>7.	Antrepolarda yapılan sayım sonucunda fazla çıkan eşya</a:t>
            </a:r>
          </a:p>
          <a:p>
            <a:endParaRPr lang="tr-TR" sz="2400" b="0"/>
          </a:p>
        </p:txBody>
      </p:sp>
    </p:spTree>
    <p:extLst>
      <p:ext uri="{BB962C8B-B14F-4D97-AF65-F5344CB8AC3E}">
        <p14:creationId xmlns:p14="http://schemas.microsoft.com/office/powerpoint/2010/main" val="14259786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56984" cy="6624736"/>
          </a:xfrm>
        </p:spPr>
        <p:txBody>
          <a:bodyPr>
            <a:normAutofit fontScale="77500" lnSpcReduction="20000"/>
          </a:bodyPr>
          <a:lstStyle/>
          <a:p>
            <a:r>
              <a:rPr lang="tr-TR" sz="2400" b="0"/>
              <a:t>8.	Gümrüğe terk edilen eşya</a:t>
            </a:r>
          </a:p>
          <a:p>
            <a:r>
              <a:rPr lang="tr-TR" sz="2400" b="0"/>
              <a:t>9.	Posta gönderileri ile gelen ve süresi içinde alıcısı veya göndericisi tarafından kabul edilmeyen eşya</a:t>
            </a:r>
          </a:p>
          <a:p>
            <a:r>
              <a:rPr lang="tr-TR" sz="2400" b="0"/>
              <a:t>10.	Süreleri dolduktan sonra beyan hak sahibine ya da Türkiye'deki temsilcisine yapılacak yazılı tebligata karşın, altmış gün içinde bulunduğu yerden kaldırılmayan  gümrük gözetimi altında bulunan yerlere konulmuş transit eşyası</a:t>
            </a:r>
          </a:p>
          <a:p>
            <a:r>
              <a:rPr lang="tr-TR" sz="2400" b="0"/>
              <a:t>11.	Kanunî bekleme süreleri bulunup bulunmadığına bakılmaksızın, çabuk bozulma ve telef olma tehlikesine maruz bulunan veya saklanması masrafı ve külfetli olan eşya,</a:t>
            </a:r>
          </a:p>
          <a:p>
            <a:r>
              <a:rPr lang="tr-TR" sz="2400" b="0"/>
              <a:t>12.	El konulan eşya</a:t>
            </a:r>
          </a:p>
          <a:p>
            <a:r>
              <a:rPr lang="tr-TR" sz="2400" b="0"/>
              <a:t>13.	Kaçakçılığın Men ve Takibine Dair Kanuna Göre Kaçak ve Kaçak Zannı ile Tutulan Her Çeşit Eşya, Alet ve Taşıma Vasıtalarının Tasfiyesi Hakkındaki Kanun hükümleri uyarınca tasfiye edilebilecek duruma gelen eşya;</a:t>
            </a:r>
          </a:p>
          <a:p>
            <a:r>
              <a:rPr lang="tr-TR" sz="2400" b="0" smtClean="0"/>
              <a:t>a</a:t>
            </a:r>
            <a:r>
              <a:rPr lang="tr-TR" sz="2400" b="0"/>
              <a:t>)	İhale yoluyla satış suretiyle</a:t>
            </a:r>
          </a:p>
          <a:p>
            <a:r>
              <a:rPr lang="tr-TR" sz="2400" b="0"/>
              <a:t>b)	Yeniden ihraç amaçlı satış suretiyle</a:t>
            </a:r>
          </a:p>
          <a:p>
            <a:r>
              <a:rPr lang="tr-TR" sz="2400" b="0"/>
              <a:t>c)	Perakende satılmak suretiyle</a:t>
            </a:r>
          </a:p>
          <a:p>
            <a:r>
              <a:rPr lang="tr-TR" sz="2400" b="0"/>
              <a:t>d)	Kamu kuruluşları ile özel kanunla kurulmuş vakıf ve derneklere tahsis edilmek suretiyle</a:t>
            </a:r>
          </a:p>
          <a:p>
            <a:r>
              <a:rPr lang="tr-TR" sz="2400" b="0"/>
              <a:t>e)	İmha  suretiyle tasfiyeye tabi tutulur.</a:t>
            </a:r>
          </a:p>
          <a:p>
            <a:r>
              <a:rPr lang="tr-TR" sz="2400" b="0"/>
              <a:t>Tasfiyelik hâle gelen eşyanın tespit ve tahakkuk belgeleri otuz gün içinde Tasfiye İdaresine intikal ettirilir. Tasfiye İdaresi de tasfiyeye konu olan eşyayı otuz gün içinde teslim almakla mükelleftir.</a:t>
            </a:r>
          </a:p>
          <a:p>
            <a:endParaRPr lang="tr-TR" sz="2400" b="0"/>
          </a:p>
        </p:txBody>
      </p:sp>
    </p:spTree>
    <p:extLst>
      <p:ext uri="{BB962C8B-B14F-4D97-AF65-F5344CB8AC3E}">
        <p14:creationId xmlns:p14="http://schemas.microsoft.com/office/powerpoint/2010/main" val="10478555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56984" cy="6624736"/>
          </a:xfrm>
        </p:spPr>
        <p:txBody>
          <a:bodyPr>
            <a:normAutofit fontScale="92500" lnSpcReduction="10000"/>
          </a:bodyPr>
          <a:lstStyle/>
          <a:p>
            <a:r>
              <a:rPr lang="tr-TR" sz="2400"/>
              <a:t>2.4.	Vergi Kaybına Neden Olan İşlemler</a:t>
            </a:r>
          </a:p>
          <a:p>
            <a:endParaRPr lang="tr-TR" sz="2400" b="0"/>
          </a:p>
          <a:p>
            <a:r>
              <a:rPr lang="tr-TR" sz="2400" b="0"/>
              <a:t>1.	Serbest dolaşıma giriş rejimine veya bir geçici muafiyet düzenlemesine tabi tutulan eşyaya ilişkin olarak, yapılan beyan ile muayene ve denetleme veya teslimden sonra kontrol sonucunda;</a:t>
            </a:r>
          </a:p>
          <a:p>
            <a:r>
              <a:rPr lang="tr-TR" sz="2400" b="0"/>
              <a:t>a)	Eşyanın tarife uygulamasını etkileyen cins, tür ve niteliklerinde veya vergilendirmeye esas olan sayı, baş, ağırlık gibi ölçülerinde aykırılık görüldüğü ve beyana göre hesaplanan gümrük vergisi ile muayene sonuçlarına göre alınması gereken gümrük vergisi arasındaki fark 5'i aştığı takdirde, gümrük vergisinden ayrı olarak bu farkın üç katı para cezası alınır.</a:t>
            </a:r>
          </a:p>
          <a:p>
            <a:r>
              <a:rPr lang="tr-TR" sz="2400" b="0"/>
              <a:t>b)	Kıymeti üzerinden gümrük vergisine tabi eşyanın beyan edilen kıymeti, muayene  ve denetleme sonucunda bu Kanun’un 23 ila 31‘inci maddelerinde yer alan hükümler çerçevesinde belirlenen kıymete göre noksan bulunduğu takdirde bu noksanlığa ait gümrük vergisinden başka bu vergi farkının üç katı para cezası alınır.</a:t>
            </a:r>
          </a:p>
          <a:p>
            <a:r>
              <a:rPr lang="tr-TR" sz="2400" b="0"/>
              <a:t>2.	Ancak, satış birimine göre miktar itibariyle 5'i geçmeyen bir fark ile maddi hesap hatasından doğan noksan kıymet beyanlarında, bu farklara ait gümrük vergisinden başka bu verginin bir katı da para cezası alınır.</a:t>
            </a:r>
          </a:p>
          <a:p>
            <a:endParaRPr lang="tr-TR" sz="2400" b="0"/>
          </a:p>
        </p:txBody>
      </p:sp>
    </p:spTree>
    <p:extLst>
      <p:ext uri="{BB962C8B-B14F-4D97-AF65-F5344CB8AC3E}">
        <p14:creationId xmlns:p14="http://schemas.microsoft.com/office/powerpoint/2010/main" val="10549574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8640"/>
            <a:ext cx="8712968" cy="6480720"/>
          </a:xfrm>
        </p:spPr>
        <p:txBody>
          <a:bodyPr>
            <a:normAutofit fontScale="92500" lnSpcReduction="20000"/>
          </a:bodyPr>
          <a:lstStyle/>
          <a:p>
            <a:r>
              <a:rPr lang="tr-TR" sz="2400"/>
              <a:t>2.5.	Gümrük Vergilerinden Muafiyet ve İstisna</a:t>
            </a:r>
          </a:p>
          <a:p>
            <a:r>
              <a:rPr lang="tr-TR" sz="2400" b="0"/>
              <a:t>Aşağıda sayılan hallerde, serbest dolaşıma sokulacak eşya gümrük vergilerinden muaftır:</a:t>
            </a:r>
          </a:p>
          <a:p>
            <a:r>
              <a:rPr lang="tr-TR" sz="2400" b="0"/>
              <a:t>1.	Cumhurbaşkanının zat ve ikametgahı için gelen eşya,</a:t>
            </a:r>
          </a:p>
          <a:p>
            <a:r>
              <a:rPr lang="tr-TR" sz="2400" b="0"/>
              <a:t>2.	Mütekabiliyet esasına göre ithal edilen diplomatik eşya,</a:t>
            </a:r>
          </a:p>
          <a:p>
            <a:r>
              <a:rPr lang="tr-TR" sz="2400" b="0"/>
              <a:t>3.	Milli savunma bakanlığına ait bazı eşyalar;</a:t>
            </a:r>
          </a:p>
          <a:p>
            <a:r>
              <a:rPr lang="tr-TR" sz="2400" b="0"/>
              <a:t>a)	Milli Savunma Bakanlığı, Jandarma Genel Komutanlığı ve Sahil Güvenlik Komutanlığı ihtiyaçları için gümrük beyannamesi bu kuruluşlar adına düzenlenmiş olmak kaydıyla, yurt dışından tedarik olunan her türlü harp silah, araç, gereç, teçhizat, makine,  cihaz ve sistemleri ile bunların yapım, bakım ve onarımlarında kullanılacak yedek parçalar, akaryakıt ve yağlar, hammadde, malzeme ve harp ganimetleri,</a:t>
            </a:r>
          </a:p>
          <a:p>
            <a:r>
              <a:rPr lang="tr-TR" sz="2400" b="0"/>
              <a:t>b)	Milli Savunma Bakanlığı, Jandarma Genel Komutanlığı ve Sahil Güvenlik Komutanlığı ihtiyacı için bedelsiz olarak dış kaynaklardan alınan her türlü yardım malzemesi,</a:t>
            </a:r>
          </a:p>
          <a:p>
            <a:r>
              <a:rPr lang="tr-TR" sz="2400" b="0"/>
              <a:t>c)	Emniyet Genel Müdürlüğü ile Gümrükler Muhafaza Genel Müdürlüğü tarafından emniyet ve gümrük muhafaza hizmetleri ihtiyacı için dış memleketlerden mubayaa ve ithal olunacak (a) bendinde yazılı araç, gereç ve silahlar ile bunların teferruatı</a:t>
            </a:r>
            <a:r>
              <a:rPr lang="tr-TR" sz="2400" b="0" smtClean="0"/>
              <a:t>,…</a:t>
            </a:r>
            <a:endParaRPr lang="tr-TR" sz="2400" b="0"/>
          </a:p>
          <a:p>
            <a:endParaRPr lang="tr-TR" sz="2400" b="0"/>
          </a:p>
        </p:txBody>
      </p:sp>
    </p:spTree>
    <p:extLst>
      <p:ext uri="{BB962C8B-B14F-4D97-AF65-F5344CB8AC3E}">
        <p14:creationId xmlns:p14="http://schemas.microsoft.com/office/powerpoint/2010/main" val="23451167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784976" cy="6480720"/>
          </a:xfrm>
        </p:spPr>
        <p:txBody>
          <a:bodyPr>
            <a:normAutofit/>
          </a:bodyPr>
          <a:lstStyle/>
          <a:p>
            <a:endParaRPr lang="tr-TR" b="0" smtClean="0"/>
          </a:p>
          <a:p>
            <a:r>
              <a:rPr lang="tr-TR" b="0" smtClean="0"/>
              <a:t>4</a:t>
            </a:r>
            <a:r>
              <a:rPr lang="tr-TR" b="0"/>
              <a:t>.	Değeri 75 EURO’ yu geçmeyen eşya,</a:t>
            </a:r>
          </a:p>
          <a:p>
            <a:r>
              <a:rPr lang="tr-TR" b="0"/>
              <a:t>5.	Gerçek kişiler tarafından ithal edilen kullanılmış şahsi eşyadan;</a:t>
            </a:r>
          </a:p>
          <a:p>
            <a:r>
              <a:rPr lang="tr-TR" b="0"/>
              <a:t>a)	Kanuni ikametgahlarını Türkiye Gümrük Bölgesine nakleden gerçek kişilere ait alındığı tarihte üç yaşından büyük olmayan kullanılmış motorlu veya motorsuz özel kara nakil vasıtaları,</a:t>
            </a:r>
          </a:p>
          <a:p>
            <a:r>
              <a:rPr lang="tr-TR" b="0"/>
              <a:t>b)	Kanuni ikametgahlarını Türkiye Gümrük Bölgesine nakleden gerçek kişilere ait her türlü kullanılmış ev eşyası,</a:t>
            </a:r>
          </a:p>
          <a:p>
            <a:r>
              <a:rPr lang="tr-TR" b="0"/>
              <a:t>c)	İkametgahı Türkiye’de olan bir Türk ile evlenerek veya evlenmek üzere Türkiye’ye gelen kişilere ait çeyiz eşyası,</a:t>
            </a:r>
          </a:p>
          <a:p>
            <a:r>
              <a:rPr lang="tr-TR" b="0"/>
              <a:t>d)	Miras yoluyla intikal eden kişisel eşya,</a:t>
            </a:r>
          </a:p>
          <a:p>
            <a:r>
              <a:rPr lang="tr-TR" b="0"/>
              <a:t>e)	Türkiye’ye öğrenim görmek amacıyla gelen öğrencilere ilişkin eğitimle ilgili malzemeler ve eğitimle ilgili diğer ev eşyaları,</a:t>
            </a:r>
          </a:p>
          <a:p>
            <a:r>
              <a:rPr lang="tr-TR" b="0"/>
              <a:t>f)	Türkiye Gümrük Bölgesinden geçici olarak çıkan gerçek kişilerin geri getirdiği kullanılmış ev eşyası,</a:t>
            </a:r>
          </a:p>
          <a:p>
            <a:r>
              <a:rPr lang="tr-TR" b="0" smtClean="0"/>
              <a:t> </a:t>
            </a:r>
            <a:endParaRPr lang="tr-TR" b="0"/>
          </a:p>
          <a:p>
            <a:endParaRPr lang="tr-TR" b="0"/>
          </a:p>
          <a:p>
            <a:endParaRPr lang="tr-TR" b="0"/>
          </a:p>
        </p:txBody>
      </p:sp>
    </p:spTree>
    <p:extLst>
      <p:ext uri="{BB962C8B-B14F-4D97-AF65-F5344CB8AC3E}">
        <p14:creationId xmlns:p14="http://schemas.microsoft.com/office/powerpoint/2010/main" val="5612045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12968" cy="6552728"/>
          </a:xfrm>
        </p:spPr>
        <p:txBody>
          <a:bodyPr>
            <a:normAutofit/>
          </a:bodyPr>
          <a:lstStyle/>
          <a:p>
            <a:r>
              <a:rPr lang="tr-TR" b="0"/>
              <a:t>6.	Gerçek kişilerce ithal edilen diğer eşyadan;</a:t>
            </a:r>
          </a:p>
          <a:p>
            <a:r>
              <a:rPr lang="tr-TR" b="0"/>
              <a:t>a)	Değeri 300 EURO’ yu geçmemek üzere gerçek bir kişiden diğerine gönderilen veya yolcular tarafından ithal edilen hediyelik eşya,</a:t>
            </a:r>
          </a:p>
          <a:p>
            <a:r>
              <a:rPr lang="tr-TR" b="0" smtClean="0"/>
              <a:t>b</a:t>
            </a:r>
            <a:r>
              <a:rPr lang="tr-TR" b="0"/>
              <a:t>)	Şeref nişanları veya ödülleri,Şeref nişanları veya ödülleri,</a:t>
            </a:r>
          </a:p>
          <a:p>
            <a:r>
              <a:rPr lang="tr-TR" b="0"/>
              <a:t>c)	Uluslararası ilişkiler çerçevesinde alınan hediyeler,</a:t>
            </a:r>
          </a:p>
          <a:p>
            <a:r>
              <a:rPr lang="tr-TR" b="0"/>
              <a:t>7.	Kamu kurum ve kuruluşları ile kamu yararına çalışan dernekler ve Bakanlar Kurulunca vergi muafiyeti tanınan vakıflar tarafından ticari gaye güdülmemek ve kuruluş amaçları doğrultusunda kullanılmak üzere ithal edilen eşyadan;</a:t>
            </a:r>
          </a:p>
          <a:p>
            <a:r>
              <a:rPr lang="tr-TR" b="0"/>
              <a:t>a)	Eğitim, bilim ve kültürel amaçlı eşya ile bilimsel alet ve cihazlar,</a:t>
            </a:r>
          </a:p>
          <a:p>
            <a:r>
              <a:rPr lang="tr-TR" b="0"/>
              <a:t>b)	Tıbbi teşhis, tedavi ve araştırma yapılmasına mahsus alet ve cihazlar,</a:t>
            </a:r>
          </a:p>
          <a:p>
            <a:r>
              <a:rPr lang="tr-TR" b="0"/>
              <a:t>c)	Bilimsel araştırma amacına yönelik hayvanlar ile biyolojik veya kimyasal maddeler,</a:t>
            </a:r>
          </a:p>
          <a:p>
            <a:r>
              <a:rPr lang="tr-TR" b="0"/>
              <a:t>d)	İnsan kaynaklı tedavi edici maddeler ile kan gruplama ve doku tipi ayırma belirteçleri,</a:t>
            </a:r>
          </a:p>
          <a:p>
            <a:pPr marL="457200" indent="-457200">
              <a:buAutoNum type="alphaLcParenR" startAt="5"/>
            </a:pPr>
            <a:r>
              <a:rPr lang="tr-TR" b="0" smtClean="0"/>
              <a:t>İlaç </a:t>
            </a:r>
            <a:r>
              <a:rPr lang="tr-TR" b="0"/>
              <a:t>özelliği olan ürünlerin kalite kontrolü amacına yönelik maddeler, </a:t>
            </a:r>
            <a:endParaRPr lang="tr-TR" b="0" smtClean="0"/>
          </a:p>
        </p:txBody>
      </p:sp>
    </p:spTree>
    <p:extLst>
      <p:ext uri="{BB962C8B-B14F-4D97-AF65-F5344CB8AC3E}">
        <p14:creationId xmlns:p14="http://schemas.microsoft.com/office/powerpoint/2010/main" val="26637143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84976" cy="6552728"/>
          </a:xfrm>
        </p:spPr>
        <p:txBody>
          <a:bodyPr>
            <a:normAutofit fontScale="92500" lnSpcReduction="20000"/>
          </a:bodyPr>
          <a:lstStyle/>
          <a:p>
            <a:r>
              <a:rPr lang="tr-TR" b="0"/>
              <a:t>8.Bir ticari faaliyetin yürütülmesi ile bağlantılı ithalat;</a:t>
            </a:r>
          </a:p>
          <a:p>
            <a:r>
              <a:rPr lang="tr-TR" b="0"/>
              <a:t>a)	İşyeri nakli suretiyle ithal edilen sermaye malları ve diğer malzemeler,</a:t>
            </a:r>
          </a:p>
          <a:p>
            <a:r>
              <a:rPr lang="tr-TR" b="0"/>
              <a:t>b)	Türkiye Gümrük Bölgesinde faaliyette bulunan çiftçilerin, komşu ülkedeki mülklerinden elde ettikleri ürünler,</a:t>
            </a:r>
          </a:p>
          <a:p>
            <a:r>
              <a:rPr lang="tr-TR" b="0"/>
              <a:t>c)	Komşu ülkelerdeki çiftçiler tarafından Türkiye Gümrük Bölgesindeki mülklerinde kullanılmak üzere getirilen, toprak ve ekinlerin işlenmesi amacına yönelik tohum, gübre ve diğer ürünler,</a:t>
            </a:r>
          </a:p>
          <a:p>
            <a:r>
              <a:rPr lang="tr-TR" b="0"/>
              <a:t>d)	Ticari mahiyet arz etmeyen numuneler,</a:t>
            </a:r>
          </a:p>
          <a:p>
            <a:r>
              <a:rPr lang="tr-TR" b="0"/>
              <a:t>i-	Önemli değeri olmayan numunelik eşya ve modeller,</a:t>
            </a:r>
          </a:p>
          <a:p>
            <a:r>
              <a:rPr lang="tr-TR" b="0"/>
              <a:t>ii-	Basılı reklamcılık dökümanları ve reklamcılık amacına yönelik malzemeler, iii- Bir ticari fuarda veya benzeri bir faaliyette kullanılan veya tüketilen ürünler,</a:t>
            </a:r>
          </a:p>
          <a:p>
            <a:r>
              <a:rPr lang="tr-TR" b="0"/>
              <a:t>e)	İnceleme, analiz veya test amaçlı olarak ithal edilen eşya,</a:t>
            </a:r>
          </a:p>
          <a:p>
            <a:r>
              <a:rPr lang="tr-TR" b="0"/>
              <a:t>9.	Ulaştırmacılıkta kullanılan eşya;</a:t>
            </a:r>
          </a:p>
          <a:p>
            <a:r>
              <a:rPr lang="tr-TR" b="0"/>
              <a:t>a)	Taşıma sırasında eşyanın istifi ve korunması için yardımcı maddeler,</a:t>
            </a:r>
          </a:p>
          <a:p>
            <a:r>
              <a:rPr lang="tr-TR" b="0"/>
              <a:t>b)	Canlı hayvanların nakli sırasında kullanılan kuru ot, yem ve yiyecek maddeleri ile ilaçları,</a:t>
            </a:r>
          </a:p>
          <a:p>
            <a:r>
              <a:rPr lang="tr-TR" b="0"/>
              <a:t>c)	Ulaşım araçları ile özel konteynerlerde mevcut bulunan akaryakıt ve madeni yağları,</a:t>
            </a:r>
          </a:p>
          <a:p>
            <a:r>
              <a:rPr lang="tr-TR" b="0"/>
              <a:t>d)	Deniz ve hava ulaşım araçlarına ait donatım ve işletme malzemesi,</a:t>
            </a:r>
          </a:p>
          <a:p>
            <a:endParaRPr lang="tr-TR"/>
          </a:p>
        </p:txBody>
      </p:sp>
    </p:spTree>
    <p:extLst>
      <p:ext uri="{BB962C8B-B14F-4D97-AF65-F5344CB8AC3E}">
        <p14:creationId xmlns:p14="http://schemas.microsoft.com/office/powerpoint/2010/main" val="3407011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476672"/>
            <a:ext cx="8496944" cy="6120680"/>
          </a:xfrm>
        </p:spPr>
        <p:txBody>
          <a:bodyPr>
            <a:normAutofit/>
          </a:bodyPr>
          <a:lstStyle/>
          <a:p>
            <a:r>
              <a:rPr lang="tr-TR" sz="2400"/>
              <a:t>1.1.2.	Eşyanın Tarife Pozisyonu</a:t>
            </a:r>
          </a:p>
          <a:p>
            <a:r>
              <a:rPr lang="tr-TR" sz="2400" b="0" smtClean="0"/>
              <a:t>	Eşyanın </a:t>
            </a:r>
            <a:r>
              <a:rPr lang="tr-TR" sz="2400" b="0"/>
              <a:t>tarife pozisyonunun belirlenmesi deyiminden, yürürlükteki hükümlere uygun olarak, söz konusu eşyanın girdiği Türk Gümrük Tarife Cetvelinde </a:t>
            </a:r>
            <a:r>
              <a:rPr lang="tr-TR" sz="2400" b="0" smtClean="0"/>
              <a:t>kodlanmıştır</a:t>
            </a:r>
            <a:r>
              <a:rPr lang="tr-TR" sz="2400" b="0"/>
              <a:t>. Verilen kodlar ürünün tanınması ve ayırt edilmesi için belgelerde kullanılır.</a:t>
            </a:r>
          </a:p>
          <a:p>
            <a:endParaRPr lang="tr-TR" sz="2400" b="0"/>
          </a:p>
          <a:p>
            <a:r>
              <a:rPr lang="tr-TR" sz="2400" b="0" smtClean="0"/>
              <a:t>	İthalatta </a:t>
            </a:r>
            <a:r>
              <a:rPr lang="tr-TR" sz="2400" b="0"/>
              <a:t>her ülke kendisine göre veya yapılan anlaşmalara göre gümrük vergisi oranlarını belirlemiştir. Oranlar cetvelde gösterilmektedir. İhracatta ise her ülke kendi vergi oranlarını anlaşmalara bağlı kalarak belirler. </a:t>
            </a:r>
          </a:p>
        </p:txBody>
      </p:sp>
    </p:spTree>
    <p:extLst>
      <p:ext uri="{BB962C8B-B14F-4D97-AF65-F5344CB8AC3E}">
        <p14:creationId xmlns:p14="http://schemas.microsoft.com/office/powerpoint/2010/main" val="871060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712968" cy="6480720"/>
          </a:xfrm>
        </p:spPr>
        <p:txBody>
          <a:bodyPr>
            <a:normAutofit/>
          </a:bodyPr>
          <a:lstStyle/>
          <a:p>
            <a:r>
              <a:rPr lang="tr-TR" b="0" smtClean="0"/>
              <a:t>10</a:t>
            </a:r>
            <a:r>
              <a:rPr lang="tr-TR" b="0"/>
              <a:t>.	Bilgi materyali ithalatı;</a:t>
            </a:r>
          </a:p>
          <a:p>
            <a:r>
              <a:rPr lang="tr-TR" b="0"/>
              <a:t>a)	Yayın hakları veya endüstriyel ve ticari patent haklarını koruyan örgütlere gönderilen eşya,</a:t>
            </a:r>
          </a:p>
          <a:p>
            <a:r>
              <a:rPr lang="tr-TR" b="0"/>
              <a:t>b)	Turistik reklamcılık malzemeleri,</a:t>
            </a:r>
          </a:p>
          <a:p>
            <a:r>
              <a:rPr lang="tr-TR" b="0"/>
              <a:t>c)	Ticari değeri olmayan çeşitli belge ve eşya,</a:t>
            </a:r>
          </a:p>
          <a:p>
            <a:r>
              <a:rPr lang="tr-TR" b="0" smtClean="0"/>
              <a:t>11</a:t>
            </a:r>
            <a:r>
              <a:rPr lang="tr-TR" b="0"/>
              <a:t>.	Cenaze ve cenaze ile ilgili eşyanın ithali;</a:t>
            </a:r>
          </a:p>
          <a:p>
            <a:r>
              <a:rPr lang="tr-TR" b="0"/>
              <a:t>a)	Savaş kurbanları anıtları ile mezarlıkların yapımı, bakımı ve süslenmesi amacına yönelik eşya,</a:t>
            </a:r>
          </a:p>
          <a:p>
            <a:r>
              <a:rPr lang="tr-TR" b="0"/>
              <a:t>b)	Tabutlar, cenaze kül kapları ve süsleme niteliği olan cenaze levazımatı,</a:t>
            </a:r>
          </a:p>
          <a:p>
            <a:r>
              <a:rPr lang="tr-TR" b="0" smtClean="0"/>
              <a:t>12</a:t>
            </a:r>
            <a:r>
              <a:rPr lang="tr-TR" b="0"/>
              <a:t>.	Diğer eşya;</a:t>
            </a:r>
          </a:p>
          <a:p>
            <a:r>
              <a:rPr lang="tr-TR" b="0"/>
              <a:t>a)	Malül ve sakatların kullanımına mahsus eşya,</a:t>
            </a:r>
          </a:p>
          <a:p>
            <a:r>
              <a:rPr lang="tr-TR" b="0"/>
              <a:t>b)	Doğal afetlerden zarar görenlere gönderilen eşya,</a:t>
            </a:r>
          </a:p>
          <a:p>
            <a:r>
              <a:rPr lang="tr-TR" b="0"/>
              <a:t>c)	Türkiye’de düzenlenen uluslararası spor müsabakalarında kullanılmak üzere getirilen eczacılık ürünleri,</a:t>
            </a:r>
          </a:p>
          <a:p>
            <a:endParaRPr lang="tr-TR" b="0"/>
          </a:p>
          <a:p>
            <a:endParaRPr lang="tr-TR" b="0"/>
          </a:p>
        </p:txBody>
      </p:sp>
    </p:spTree>
    <p:extLst>
      <p:ext uri="{BB962C8B-B14F-4D97-AF65-F5344CB8AC3E}">
        <p14:creationId xmlns:p14="http://schemas.microsoft.com/office/powerpoint/2010/main" val="36606327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59832" y="2132856"/>
            <a:ext cx="3898776" cy="2180456"/>
          </a:xfrm>
        </p:spPr>
        <p:txBody>
          <a:bodyPr>
            <a:normAutofit/>
          </a:bodyPr>
          <a:lstStyle/>
          <a:p>
            <a:r>
              <a:rPr lang="tr-TR" sz="9600" smtClean="0"/>
              <a:t>SON</a:t>
            </a:r>
            <a:endParaRPr lang="tr-TR" sz="9600"/>
          </a:p>
        </p:txBody>
      </p:sp>
    </p:spTree>
    <p:extLst>
      <p:ext uri="{BB962C8B-B14F-4D97-AF65-F5344CB8AC3E}">
        <p14:creationId xmlns:p14="http://schemas.microsoft.com/office/powerpoint/2010/main" val="93047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476672"/>
            <a:ext cx="8712968" cy="6264696"/>
          </a:xfrm>
        </p:spPr>
        <p:txBody>
          <a:bodyPr>
            <a:normAutofit/>
          </a:bodyPr>
          <a:lstStyle/>
          <a:p>
            <a:r>
              <a:rPr lang="tr-TR" sz="3300"/>
              <a:t>1.1.3.	Eşyanın Muayenesi</a:t>
            </a:r>
          </a:p>
          <a:p>
            <a:r>
              <a:rPr lang="tr-TR" sz="2400" b="0" smtClean="0"/>
              <a:t>	4458 </a:t>
            </a:r>
            <a:r>
              <a:rPr lang="tr-TR" sz="2400" b="0"/>
              <a:t>sayılı Gümrük Kanununun 66. maddesine göre; eşyanın muayenesi, bunların gümrük idarelerince konulmasına izin verilen yerlerde veya antrepolarda yapılır. Eşyanın muayene edileceği ve numunelerin alınacağı yerlere taşınması ile bu muayene ve numune alma işlemleri için gerekli tüm masraflar beyan sahibi tarafından karşılanır.</a:t>
            </a:r>
          </a:p>
          <a:p>
            <a:r>
              <a:rPr lang="tr-TR" sz="2400" b="0" smtClean="0"/>
              <a:t>	Numunelerin </a:t>
            </a:r>
            <a:r>
              <a:rPr lang="tr-TR" sz="2400" b="0"/>
              <a:t>yürürlükteki hükümlere uygun olarak alınması şartıyla, gümrük idareleri, numuneler karşılığında herhangi bir tazminat ödemez. Gümrük idareleri, kendi yaptıkları tahlil veya inceleme masraflarını üstlenir. Ancak, gümrük laboratuarlarının yetersiz kalması nedeniyle, hariçte yaptırılacak tahlil veya inceleme masrafı beyan sahibi tarafından  karşılanır. Tahlilden sonra kalan mallar 1 ay içinde beyan sahibi tarafından gümrükten alınmalıdır.</a:t>
            </a:r>
          </a:p>
          <a:p>
            <a:endParaRPr lang="tr-TR"/>
          </a:p>
        </p:txBody>
      </p:sp>
    </p:spTree>
    <p:extLst>
      <p:ext uri="{BB962C8B-B14F-4D97-AF65-F5344CB8AC3E}">
        <p14:creationId xmlns:p14="http://schemas.microsoft.com/office/powerpoint/2010/main" val="2233351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332656"/>
            <a:ext cx="8712968" cy="6336704"/>
          </a:xfrm>
        </p:spPr>
        <p:txBody>
          <a:bodyPr>
            <a:normAutofit/>
          </a:bodyPr>
          <a:lstStyle/>
          <a:p>
            <a:r>
              <a:rPr lang="tr-TR" sz="2600"/>
              <a:t>1.1.4.	Tahlile İtiraz ve İkinci Tahlil</a:t>
            </a:r>
          </a:p>
          <a:p>
            <a:r>
              <a:rPr lang="tr-TR" sz="2600" b="0" smtClean="0"/>
              <a:t>	Tahlil sonuçlarının </a:t>
            </a:r>
            <a:r>
              <a:rPr lang="tr-TR" sz="2600" b="0"/>
              <a:t>ilgiliye tebliğinden 15 gün içinde gümrük başmüdürlüğüne yazılı olarak itiraz edilebilir. Farkıl iki kimyager tarafından ikinci tahlil yapılır. Yükümlünün talebi halinde, görevli olmayan bir gözlemci kimyager de ikinci tahlilde hazır bulunabilir.</a:t>
            </a:r>
          </a:p>
          <a:p>
            <a:r>
              <a:rPr lang="tr-TR" sz="2600" b="0" smtClean="0"/>
              <a:t>	Üç </a:t>
            </a:r>
            <a:r>
              <a:rPr lang="tr-TR" sz="2600" b="0"/>
              <a:t>kimyagerden fazla kimyager bulunmayan gümrük laboratuarında yapılan tahlile itiraz edilmesi halinde, ikinci tahlil en az iki kimyager bulunan en yakın gümrük idaresine ait laboratuarda yaptırılır.</a:t>
            </a:r>
          </a:p>
          <a:p>
            <a:r>
              <a:rPr lang="tr-TR" sz="2600" b="0" smtClean="0"/>
              <a:t>	İkinci </a:t>
            </a:r>
            <a:r>
              <a:rPr lang="tr-TR" sz="2600" b="0"/>
              <a:t>tahlil isteyenlerden, haklı çıktıkları takdirde geri verilmek üzere, tahlil masrafı alınır. İkinci tahlil sonucu, eşyanın teknik özelliklerinin ve niteliklerinin belirlenmesi yönünden kesindir. (Gümrük Kanunu Madde 243)</a:t>
            </a:r>
          </a:p>
          <a:p>
            <a:endParaRPr lang="tr-TR" sz="2600" b="0"/>
          </a:p>
        </p:txBody>
      </p:sp>
    </p:spTree>
    <p:extLst>
      <p:ext uri="{BB962C8B-B14F-4D97-AF65-F5344CB8AC3E}">
        <p14:creationId xmlns:p14="http://schemas.microsoft.com/office/powerpoint/2010/main" val="763719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404664"/>
            <a:ext cx="8640960" cy="6192688"/>
          </a:xfrm>
        </p:spPr>
        <p:txBody>
          <a:bodyPr>
            <a:normAutofit/>
          </a:bodyPr>
          <a:lstStyle/>
          <a:p>
            <a:r>
              <a:rPr lang="tr-TR" sz="2800"/>
              <a:t>1.1.5.	Tarife İhtilaflarına İlişkin İtirazlar</a:t>
            </a:r>
          </a:p>
          <a:p>
            <a:r>
              <a:rPr lang="tr-TR" sz="2800" b="0" smtClean="0"/>
              <a:t>	</a:t>
            </a:r>
          </a:p>
          <a:p>
            <a:r>
              <a:rPr lang="tr-TR" sz="2800" b="0"/>
              <a:t>	</a:t>
            </a:r>
            <a:r>
              <a:rPr lang="tr-TR" sz="2800" b="0" smtClean="0"/>
              <a:t>Yükümlüler</a:t>
            </a:r>
            <a:r>
              <a:rPr lang="tr-TR" sz="2800" b="0"/>
              <a:t>, gümrük idaresine verdikleri beyanname ve bu beyanname eki bilgi ve belgeler esas alınmak suretiyle kendileri tarafından hesaplanan gümrük vergilerine itiraz edemezler.</a:t>
            </a:r>
          </a:p>
          <a:p>
            <a:r>
              <a:rPr lang="tr-TR" sz="2800" b="0" smtClean="0"/>
              <a:t>	</a:t>
            </a:r>
          </a:p>
          <a:p>
            <a:r>
              <a:rPr lang="tr-TR" sz="2800" b="0"/>
              <a:t>	</a:t>
            </a:r>
            <a:r>
              <a:rPr lang="tr-TR" sz="2800" b="0" smtClean="0"/>
              <a:t>Ancak </a:t>
            </a:r>
            <a:r>
              <a:rPr lang="tr-TR" sz="2800" b="0"/>
              <a:t>alınan kararlara karşı idari yargı birimlerine başvurulabilir.    (Gümrük </a:t>
            </a:r>
            <a:r>
              <a:rPr lang="tr-TR" sz="2800" b="0" smtClean="0"/>
              <a:t>Kanunu 245</a:t>
            </a:r>
            <a:r>
              <a:rPr lang="tr-TR" sz="2800" b="0"/>
              <a:t>. Madde) İdari yargı mercilerine yapılan itirazda, gümrük idaresine itiraz sırasında kullanılan bilgi ve belgeler dışında herhangi bir bilgi ve belge kullanılamaz.</a:t>
            </a:r>
          </a:p>
          <a:p>
            <a:endParaRPr lang="tr-TR" sz="2800" b="0"/>
          </a:p>
        </p:txBody>
      </p:sp>
    </p:spTree>
    <p:extLst>
      <p:ext uri="{BB962C8B-B14F-4D97-AF65-F5344CB8AC3E}">
        <p14:creationId xmlns:p14="http://schemas.microsoft.com/office/powerpoint/2010/main" val="258083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332656"/>
            <a:ext cx="8784976" cy="6336704"/>
          </a:xfrm>
        </p:spPr>
        <p:txBody>
          <a:bodyPr>
            <a:normAutofit/>
          </a:bodyPr>
          <a:lstStyle/>
          <a:p>
            <a:r>
              <a:rPr lang="tr-TR" sz="2800"/>
              <a:t>1.1.6.	Tarife İhtilaflarına İlişkin Cezalar</a:t>
            </a:r>
          </a:p>
          <a:p>
            <a:r>
              <a:rPr lang="tr-TR" sz="2800" b="0" smtClean="0"/>
              <a:t>	Serbest </a:t>
            </a:r>
            <a:r>
              <a:rPr lang="tr-TR" sz="2800" b="0"/>
              <a:t>dolaşıma giriş rejimine veya bir geçici muafiyet düzenlemesine tabi tutulan eşyaya ilişkin olarak, yapılan beyan ile muayene ve denetleme veya teslimden sonra kontrol sonucunda; eşyanın tarife uygulamasını etkileyen cins, tür ve niteliklerinde veya vergilendirmeye esas olan sayı, baş, ağırlık gibi ölçülerinde aykırılık görüldüğü ve beyana göre hesaplanan gümrük vergisi ile muayene sonuçlarına göre alınması gereken gümrük vergisi arasındaki fark %5'i aştığı takdirde, gümrük vergisinden ayrı olarak bu farkın 3 katı para cezası alınır. </a:t>
            </a:r>
          </a:p>
        </p:txBody>
      </p:sp>
    </p:spTree>
    <p:extLst>
      <p:ext uri="{BB962C8B-B14F-4D97-AF65-F5344CB8AC3E}">
        <p14:creationId xmlns:p14="http://schemas.microsoft.com/office/powerpoint/2010/main" val="369633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712968" cy="6480720"/>
          </a:xfrm>
        </p:spPr>
        <p:txBody>
          <a:bodyPr>
            <a:normAutofit fontScale="85000" lnSpcReduction="20000"/>
          </a:bodyPr>
          <a:lstStyle/>
          <a:p>
            <a:r>
              <a:rPr lang="tr-TR" sz="3600"/>
              <a:t>1.2.	Gümrük Rejimleri</a:t>
            </a:r>
          </a:p>
          <a:p>
            <a:r>
              <a:rPr lang="tr-TR" sz="2800" b="0" smtClean="0"/>
              <a:t>Şartlı </a:t>
            </a:r>
            <a:r>
              <a:rPr lang="tr-TR" sz="2800" b="0"/>
              <a:t>muafiyet düzenlemesi” deyimi, serbest dolaşımda olmayan eşyaya,</a:t>
            </a:r>
          </a:p>
          <a:p>
            <a:r>
              <a:rPr lang="tr-TR" sz="2800" b="0"/>
              <a:t>- Transit,</a:t>
            </a:r>
          </a:p>
          <a:p>
            <a:r>
              <a:rPr lang="tr-TR" sz="2800" b="0"/>
              <a:t>- Antrepo,</a:t>
            </a:r>
          </a:p>
          <a:p>
            <a:r>
              <a:rPr lang="tr-TR" sz="2800" b="0"/>
              <a:t>- Şartlı muafiyet sistemi kapsamında dahilde işleme,</a:t>
            </a:r>
          </a:p>
          <a:p>
            <a:r>
              <a:rPr lang="tr-TR" sz="2800" b="0"/>
              <a:t>- Gümrük kontrolü altında işleme,</a:t>
            </a:r>
          </a:p>
          <a:p>
            <a:r>
              <a:rPr lang="tr-TR" sz="2800" b="0"/>
              <a:t>- Geçici ithalat;</a:t>
            </a:r>
          </a:p>
          <a:p>
            <a:r>
              <a:rPr lang="tr-TR" sz="2800" b="0"/>
              <a:t>b) “Ekonomik etkili gümrük rejimi” deyimi,</a:t>
            </a:r>
          </a:p>
          <a:p>
            <a:r>
              <a:rPr lang="tr-TR" sz="2800" b="0"/>
              <a:t>- Antrepo,</a:t>
            </a:r>
          </a:p>
          <a:p>
            <a:r>
              <a:rPr lang="tr-TR" sz="2800" b="0"/>
              <a:t>- Dahilde işleme,</a:t>
            </a:r>
          </a:p>
          <a:p>
            <a:r>
              <a:rPr lang="tr-TR" sz="2800" b="0"/>
              <a:t>- Gümrük kontrolü altında işleme,</a:t>
            </a:r>
          </a:p>
          <a:p>
            <a:r>
              <a:rPr lang="tr-TR" sz="2800" b="0"/>
              <a:t>- </a:t>
            </a:r>
            <a:r>
              <a:rPr lang="tr-TR" sz="2800" b="0" smtClean="0"/>
              <a:t>Geçici </a:t>
            </a:r>
            <a:r>
              <a:rPr lang="tr-TR" sz="2800" b="0"/>
              <a:t>ithalat,</a:t>
            </a:r>
          </a:p>
          <a:p>
            <a:r>
              <a:rPr lang="tr-TR" sz="2800" b="0"/>
              <a:t>- Hariçte </a:t>
            </a:r>
            <a:r>
              <a:rPr lang="tr-TR" sz="2800" b="0" smtClean="0"/>
              <a:t>işleme;               </a:t>
            </a:r>
            <a:r>
              <a:rPr lang="tr-TR" sz="2800" b="0" smtClean="0">
                <a:solidFill>
                  <a:srgbClr val="FF0000"/>
                </a:solidFill>
              </a:rPr>
              <a:t>rejimlerinin </a:t>
            </a:r>
            <a:r>
              <a:rPr lang="tr-TR" sz="2800" b="0">
                <a:solidFill>
                  <a:srgbClr val="FF0000"/>
                </a:solidFill>
              </a:rPr>
              <a:t>uygulanması anlamına gelir</a:t>
            </a:r>
          </a:p>
          <a:p>
            <a:endParaRPr lang="tr-TR" sz="2800" b="0"/>
          </a:p>
        </p:txBody>
      </p:sp>
    </p:spTree>
    <p:extLst>
      <p:ext uri="{BB962C8B-B14F-4D97-AF65-F5344CB8AC3E}">
        <p14:creationId xmlns:p14="http://schemas.microsoft.com/office/powerpoint/2010/main" val="26821507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Temel">
  <a:themeElements>
    <a:clrScheme name="Tem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Özel 2">
      <a:majorFont>
        <a:latin typeface="Times New Roman"/>
        <a:ea typeface=""/>
        <a:cs typeface=""/>
      </a:majorFont>
      <a:minorFont>
        <a:latin typeface="Times New Roman"/>
        <a:ea typeface=""/>
        <a:cs typeface=""/>
      </a:minorFont>
    </a:fontScheme>
    <a:fmtScheme name="Teme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Üst Düzey">
  <a:themeElements>
    <a:clrScheme name="Üst Düzey">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Üst Düze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Üst Düz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79</TotalTime>
  <Words>147</Words>
  <Application>Microsoft Office PowerPoint</Application>
  <PresentationFormat>Ekran Gösterisi (4:3)</PresentationFormat>
  <Paragraphs>202</Paragraphs>
  <Slides>41</Slides>
  <Notes>1</Notes>
  <HiddenSlides>0</HiddenSlides>
  <MMClips>0</MMClips>
  <ScaleCrop>false</ScaleCrop>
  <HeadingPairs>
    <vt:vector size="4" baseType="variant">
      <vt:variant>
        <vt:lpstr>Tema</vt:lpstr>
      </vt:variant>
      <vt:variant>
        <vt:i4>2</vt:i4>
      </vt:variant>
      <vt:variant>
        <vt:lpstr>Slayt Başlıkları</vt:lpstr>
      </vt:variant>
      <vt:variant>
        <vt:i4>41</vt:i4>
      </vt:variant>
    </vt:vector>
  </HeadingPairs>
  <TitlesOfParts>
    <vt:vector size="43" baseType="lpstr">
      <vt:lpstr>Temel</vt:lpstr>
      <vt:lpstr>Üst Düzey</vt:lpstr>
      <vt:lpstr>      Bu proje Avrupa Birliği ve Türkiye Cumhuriyeti tarafından finanse edilmektedir. </vt:lpstr>
      <vt:lpstr>1. ÜLKEMİZDEKİ GÜMRÜK REJİMLERİ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1.4. UluslararasI Örgütler</vt:lpstr>
      <vt:lpstr>PowerPoint Sunusu</vt:lpstr>
      <vt:lpstr>PowerPoint Sunusu</vt:lpstr>
      <vt:lpstr>PowerPoint Sunusu</vt:lpstr>
      <vt:lpstr>PowerPoint Sunusu</vt:lpstr>
      <vt:lpstr>PowerPoint Sunusu</vt:lpstr>
      <vt:lpstr>PowerPoint Sunusu</vt:lpstr>
      <vt:lpstr>PowerPoint Sunusu</vt:lpstr>
      <vt:lpstr>2. GÜMRÜK CEZALARI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Baycan</dc:creator>
  <cp:lastModifiedBy>Bilal Keskin</cp:lastModifiedBy>
  <cp:revision>16</cp:revision>
  <dcterms:created xsi:type="dcterms:W3CDTF">2016-03-06T18:44:29Z</dcterms:created>
  <dcterms:modified xsi:type="dcterms:W3CDTF">2016-04-15T14:00:26Z</dcterms:modified>
</cp:coreProperties>
</file>